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60" r:id="rId3"/>
    <p:sldId id="257" r:id="rId4"/>
    <p:sldId id="258" r:id="rId5"/>
    <p:sldId id="259" r:id="rId6"/>
    <p:sldId id="285" r:id="rId7"/>
    <p:sldId id="273" r:id="rId8"/>
    <p:sldId id="274" r:id="rId9"/>
    <p:sldId id="269" r:id="rId10"/>
    <p:sldId id="271" r:id="rId11"/>
    <p:sldId id="270" r:id="rId12"/>
    <p:sldId id="275" r:id="rId13"/>
    <p:sldId id="276" r:id="rId14"/>
    <p:sldId id="278" r:id="rId15"/>
    <p:sldId id="279" r:id="rId16"/>
    <p:sldId id="280" r:id="rId17"/>
    <p:sldId id="281" r:id="rId18"/>
    <p:sldId id="282" r:id="rId19"/>
    <p:sldId id="283" r:id="rId20"/>
    <p:sldId id="658" r:id="rId21"/>
    <p:sldId id="657" r:id="rId22"/>
    <p:sldId id="655" r:id="rId23"/>
    <p:sldId id="654" r:id="rId24"/>
    <p:sldId id="644" r:id="rId25"/>
    <p:sldId id="261" r:id="rId26"/>
    <p:sldId id="262" r:id="rId27"/>
    <p:sldId id="264" r:id="rId28"/>
    <p:sldId id="277" r:id="rId29"/>
    <p:sldId id="284" r:id="rId30"/>
    <p:sldId id="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4E0D84-95C1-4487-8E1A-E44636E741A0}" v="66" dt="2026-04-28T00:42:34.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60" autoAdjust="0"/>
    <p:restoredTop sz="94660"/>
  </p:normalViewPr>
  <p:slideViewPr>
    <p:cSldViewPr snapToGrid="0">
      <p:cViewPr varScale="1">
        <p:scale>
          <a:sx n="105" d="100"/>
          <a:sy n="105" d="100"/>
        </p:scale>
        <p:origin x="30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th Henderson" userId="8f8490bc-2f39-499f-98e2-aec16cda4dcc" providerId="ADAL" clId="{48FA8C47-F21E-49AA-9C2A-C8339C93C4BF}"/>
    <pc:docChg chg="undo custSel addSld delSld modSld sldOrd delMainMaster">
      <pc:chgData name="Seth Henderson" userId="8f8490bc-2f39-499f-98e2-aec16cda4dcc" providerId="ADAL" clId="{48FA8C47-F21E-49AA-9C2A-C8339C93C4BF}" dt="2026-04-28T00:42:49.509" v="3899" actId="47"/>
      <pc:docMkLst>
        <pc:docMk/>
      </pc:docMkLst>
      <pc:sldChg chg="addSp delSp modSp mod setBg setClrOvrMap modNotesTx">
        <pc:chgData name="Seth Henderson" userId="8f8490bc-2f39-499f-98e2-aec16cda4dcc" providerId="ADAL" clId="{48FA8C47-F21E-49AA-9C2A-C8339C93C4BF}" dt="2026-04-27T19:37:49.209" v="3886" actId="1076"/>
        <pc:sldMkLst>
          <pc:docMk/>
          <pc:sldMk cId="2507447831" sldId="256"/>
        </pc:sldMkLst>
        <pc:spChg chg="mod ord">
          <ac:chgData name="Seth Henderson" userId="8f8490bc-2f39-499f-98e2-aec16cda4dcc" providerId="ADAL" clId="{48FA8C47-F21E-49AA-9C2A-C8339C93C4BF}" dt="2026-04-26T20:17:50.626" v="829" actId="26606"/>
          <ac:spMkLst>
            <pc:docMk/>
            <pc:sldMk cId="2507447831" sldId="256"/>
            <ac:spMk id="6" creationId="{D06260A9-E19C-552C-F8CF-D5ADD3CD30C7}"/>
          </ac:spMkLst>
        </pc:spChg>
        <pc:spChg chg="mod ord">
          <ac:chgData name="Seth Henderson" userId="8f8490bc-2f39-499f-98e2-aec16cda4dcc" providerId="ADAL" clId="{48FA8C47-F21E-49AA-9C2A-C8339C93C4BF}" dt="2026-04-26T21:49:05.350" v="2257" actId="20577"/>
          <ac:spMkLst>
            <pc:docMk/>
            <pc:sldMk cId="2507447831" sldId="256"/>
            <ac:spMk id="7" creationId="{FC3A2C4D-2A8D-A635-2A98-01A280495926}"/>
          </ac:spMkLst>
        </pc:spChg>
        <pc:spChg chg="add del">
          <ac:chgData name="Seth Henderson" userId="8f8490bc-2f39-499f-98e2-aec16cda4dcc" providerId="ADAL" clId="{48FA8C47-F21E-49AA-9C2A-C8339C93C4BF}" dt="2026-04-26T20:17:50.626" v="829" actId="26606"/>
          <ac:spMkLst>
            <pc:docMk/>
            <pc:sldMk cId="2507447831" sldId="256"/>
            <ac:spMk id="1053" creationId="{AB902CB9-C7DC-4673-B7D5-F22DCF0EC54E}"/>
          </ac:spMkLst>
        </pc:spChg>
        <pc:picChg chg="mod ord">
          <ac:chgData name="Seth Henderson" userId="8f8490bc-2f39-499f-98e2-aec16cda4dcc" providerId="ADAL" clId="{48FA8C47-F21E-49AA-9C2A-C8339C93C4BF}" dt="2026-04-26T20:17:49.851" v="828" actId="1076"/>
          <ac:picMkLst>
            <pc:docMk/>
            <pc:sldMk cId="2507447831" sldId="256"/>
            <ac:picMk id="1026" creationId="{ABDA8E6A-8D1D-C5A2-264C-07710A9D4E9F}"/>
          </ac:picMkLst>
        </pc:picChg>
        <pc:picChg chg="add mod ord">
          <ac:chgData name="Seth Henderson" userId="8f8490bc-2f39-499f-98e2-aec16cda4dcc" providerId="ADAL" clId="{48FA8C47-F21E-49AA-9C2A-C8339C93C4BF}" dt="2026-04-26T20:17:50.626" v="829" actId="26606"/>
          <ac:picMkLst>
            <pc:docMk/>
            <pc:sldMk cId="2507447831" sldId="256"/>
            <ac:picMk id="1029" creationId="{3ED9F3D9-B3E8-CD50-9092-110FDFDDF73B}"/>
          </ac:picMkLst>
        </pc:picChg>
        <pc:picChg chg="add mod ord">
          <ac:chgData name="Seth Henderson" userId="8f8490bc-2f39-499f-98e2-aec16cda4dcc" providerId="ADAL" clId="{48FA8C47-F21E-49AA-9C2A-C8339C93C4BF}" dt="2026-04-26T20:17:40.397" v="825" actId="26606"/>
          <ac:picMkLst>
            <pc:docMk/>
            <pc:sldMk cId="2507447831" sldId="256"/>
            <ac:picMk id="1031" creationId="{F57CBA91-89E0-F5DA-0C4C-AED09A6C5EA2}"/>
          </ac:picMkLst>
        </pc:picChg>
        <pc:picChg chg="add mod ord">
          <ac:chgData name="Seth Henderson" userId="8f8490bc-2f39-499f-98e2-aec16cda4dcc" providerId="ADAL" clId="{48FA8C47-F21E-49AA-9C2A-C8339C93C4BF}" dt="2026-04-26T20:17:50.626" v="829" actId="26606"/>
          <ac:picMkLst>
            <pc:docMk/>
            <pc:sldMk cId="2507447831" sldId="256"/>
            <ac:picMk id="1033" creationId="{17060D47-68AA-097A-4FE7-BD971BD4875B}"/>
          </ac:picMkLst>
        </pc:picChg>
        <pc:picChg chg="add mod">
          <ac:chgData name="Seth Henderson" userId="8f8490bc-2f39-499f-98e2-aec16cda4dcc" providerId="ADAL" clId="{48FA8C47-F21E-49AA-9C2A-C8339C93C4BF}" dt="2026-04-26T21:41:00.536" v="1839" actId="1076"/>
          <ac:picMkLst>
            <pc:docMk/>
            <pc:sldMk cId="2507447831" sldId="256"/>
            <ac:picMk id="1035" creationId="{906147C7-00C7-1464-6D33-790E1D3C5CC8}"/>
          </ac:picMkLst>
        </pc:picChg>
        <pc:picChg chg="add mod">
          <ac:chgData name="Seth Henderson" userId="8f8490bc-2f39-499f-98e2-aec16cda4dcc" providerId="ADAL" clId="{48FA8C47-F21E-49AA-9C2A-C8339C93C4BF}" dt="2026-04-27T19:37:49.209" v="3886" actId="1076"/>
          <ac:picMkLst>
            <pc:docMk/>
            <pc:sldMk cId="2507447831" sldId="256"/>
            <ac:picMk id="1039" creationId="{19A7154A-CE1E-CFC3-06B7-7E9B963DC58D}"/>
          </ac:picMkLst>
        </pc:picChg>
      </pc:sldChg>
      <pc:sldChg chg="addSp modSp new mod setBg">
        <pc:chgData name="Seth Henderson" userId="8f8490bc-2f39-499f-98e2-aec16cda4dcc" providerId="ADAL" clId="{48FA8C47-F21E-49AA-9C2A-C8339C93C4BF}" dt="2026-04-26T21:18:40.243" v="1365" actId="26606"/>
        <pc:sldMkLst>
          <pc:docMk/>
          <pc:sldMk cId="1590893119" sldId="257"/>
        </pc:sldMkLst>
        <pc:spChg chg="mod">
          <ac:chgData name="Seth Henderson" userId="8f8490bc-2f39-499f-98e2-aec16cda4dcc" providerId="ADAL" clId="{48FA8C47-F21E-49AA-9C2A-C8339C93C4BF}" dt="2026-04-26T21:18:40.243" v="1365" actId="26606"/>
          <ac:spMkLst>
            <pc:docMk/>
            <pc:sldMk cId="1590893119" sldId="257"/>
            <ac:spMk id="2" creationId="{5D2AC653-8328-C024-23CC-1187028FE5E8}"/>
          </ac:spMkLst>
        </pc:spChg>
        <pc:spChg chg="mod ord">
          <ac:chgData name="Seth Henderson" userId="8f8490bc-2f39-499f-98e2-aec16cda4dcc" providerId="ADAL" clId="{48FA8C47-F21E-49AA-9C2A-C8339C93C4BF}" dt="2026-04-26T21:18:40.243" v="1365" actId="26606"/>
          <ac:spMkLst>
            <pc:docMk/>
            <pc:sldMk cId="1590893119" sldId="257"/>
            <ac:spMk id="3" creationId="{965B3AD2-81EF-621B-F0CA-2BC317B3EBA4}"/>
          </ac:spMkLst>
        </pc:spChg>
        <pc:spChg chg="add">
          <ac:chgData name="Seth Henderson" userId="8f8490bc-2f39-499f-98e2-aec16cda4dcc" providerId="ADAL" clId="{48FA8C47-F21E-49AA-9C2A-C8339C93C4BF}" dt="2026-04-26T21:18:40.243" v="1365" actId="26606"/>
          <ac:spMkLst>
            <pc:docMk/>
            <pc:sldMk cId="1590893119" sldId="257"/>
            <ac:spMk id="10" creationId="{8B3A2D1A-45FC-4F95-B150-1C13EF2F6D09}"/>
          </ac:spMkLst>
        </pc:spChg>
        <pc:spChg chg="add">
          <ac:chgData name="Seth Henderson" userId="8f8490bc-2f39-499f-98e2-aec16cda4dcc" providerId="ADAL" clId="{48FA8C47-F21E-49AA-9C2A-C8339C93C4BF}" dt="2026-04-26T21:18:40.243" v="1365" actId="26606"/>
          <ac:spMkLst>
            <pc:docMk/>
            <pc:sldMk cId="1590893119" sldId="257"/>
            <ac:spMk id="12" creationId="{39C3C864-C625-4883-B868-9A4C470F4DD5}"/>
          </ac:spMkLst>
        </pc:spChg>
        <pc:picChg chg="add mod">
          <ac:chgData name="Seth Henderson" userId="8f8490bc-2f39-499f-98e2-aec16cda4dcc" providerId="ADAL" clId="{48FA8C47-F21E-49AA-9C2A-C8339C93C4BF}" dt="2026-04-26T21:18:40.243" v="1365" actId="26606"/>
          <ac:picMkLst>
            <pc:docMk/>
            <pc:sldMk cId="1590893119" sldId="257"/>
            <ac:picMk id="5" creationId="{C1DC96B5-2DEF-F7AE-D293-BCE31943F189}"/>
          </ac:picMkLst>
        </pc:picChg>
      </pc:sldChg>
      <pc:sldChg chg="addSp delSp modSp new mod setBg modNotesTx">
        <pc:chgData name="Seth Henderson" userId="8f8490bc-2f39-499f-98e2-aec16cda4dcc" providerId="ADAL" clId="{48FA8C47-F21E-49AA-9C2A-C8339C93C4BF}" dt="2026-04-26T21:15:32.944" v="1364" actId="26606"/>
        <pc:sldMkLst>
          <pc:docMk/>
          <pc:sldMk cId="950525338" sldId="258"/>
        </pc:sldMkLst>
        <pc:spChg chg="mod">
          <ac:chgData name="Seth Henderson" userId="8f8490bc-2f39-499f-98e2-aec16cda4dcc" providerId="ADAL" clId="{48FA8C47-F21E-49AA-9C2A-C8339C93C4BF}" dt="2026-04-26T21:15:32.944" v="1364" actId="26606"/>
          <ac:spMkLst>
            <pc:docMk/>
            <pc:sldMk cId="950525338" sldId="258"/>
            <ac:spMk id="2" creationId="{DC31A8C6-3924-61F7-52DF-CD882A714DAA}"/>
          </ac:spMkLst>
        </pc:spChg>
        <pc:spChg chg="add">
          <ac:chgData name="Seth Henderson" userId="8f8490bc-2f39-499f-98e2-aec16cda4dcc" providerId="ADAL" clId="{48FA8C47-F21E-49AA-9C2A-C8339C93C4BF}" dt="2026-04-26T21:15:32.944" v="1364" actId="26606"/>
          <ac:spMkLst>
            <pc:docMk/>
            <pc:sldMk cId="950525338" sldId="258"/>
            <ac:spMk id="10" creationId="{A4AC5506-6312-4701-8D3C-40187889A947}"/>
          </ac:spMkLst>
        </pc:spChg>
        <pc:picChg chg="add mod ord">
          <ac:chgData name="Seth Henderson" userId="8f8490bc-2f39-499f-98e2-aec16cda4dcc" providerId="ADAL" clId="{48FA8C47-F21E-49AA-9C2A-C8339C93C4BF}" dt="2026-04-26T21:15:32.944" v="1364" actId="26606"/>
          <ac:picMkLst>
            <pc:docMk/>
            <pc:sldMk cId="950525338" sldId="258"/>
            <ac:picMk id="5" creationId="{251E7238-F9E2-3356-4393-8AD45EEE4C86}"/>
          </ac:picMkLst>
        </pc:picChg>
      </pc:sldChg>
      <pc:sldChg chg="addSp delSp modSp new mod setBg modNotesTx">
        <pc:chgData name="Seth Henderson" userId="8f8490bc-2f39-499f-98e2-aec16cda4dcc" providerId="ADAL" clId="{48FA8C47-F21E-49AA-9C2A-C8339C93C4BF}" dt="2026-04-26T21:34:11.268" v="1467" actId="26606"/>
        <pc:sldMkLst>
          <pc:docMk/>
          <pc:sldMk cId="2087931862" sldId="259"/>
        </pc:sldMkLst>
        <pc:spChg chg="mod">
          <ac:chgData name="Seth Henderson" userId="8f8490bc-2f39-499f-98e2-aec16cda4dcc" providerId="ADAL" clId="{48FA8C47-F21E-49AA-9C2A-C8339C93C4BF}" dt="2026-04-26T21:34:11.268" v="1467" actId="26606"/>
          <ac:spMkLst>
            <pc:docMk/>
            <pc:sldMk cId="2087931862" sldId="259"/>
            <ac:spMk id="2" creationId="{2ED116C6-DFD6-30D8-6D55-B55EA17A854C}"/>
          </ac:spMkLst>
        </pc:spChg>
        <pc:spChg chg="add">
          <ac:chgData name="Seth Henderson" userId="8f8490bc-2f39-499f-98e2-aec16cda4dcc" providerId="ADAL" clId="{48FA8C47-F21E-49AA-9C2A-C8339C93C4BF}" dt="2026-04-26T21:34:11.268" v="1467" actId="26606"/>
          <ac:spMkLst>
            <pc:docMk/>
            <pc:sldMk cId="2087931862" sldId="259"/>
            <ac:spMk id="2057" creationId="{2151139A-886F-4B97-8815-729AD3831BBD}"/>
          </ac:spMkLst>
        </pc:spChg>
        <pc:spChg chg="add">
          <ac:chgData name="Seth Henderson" userId="8f8490bc-2f39-499f-98e2-aec16cda4dcc" providerId="ADAL" clId="{48FA8C47-F21E-49AA-9C2A-C8339C93C4BF}" dt="2026-04-26T21:34:11.268" v="1467" actId="26606"/>
          <ac:spMkLst>
            <pc:docMk/>
            <pc:sldMk cId="2087931862" sldId="259"/>
            <ac:spMk id="2059" creationId="{AB5E08C4-8CDD-4623-A5B8-E998C6DEE3B7}"/>
          </ac:spMkLst>
        </pc:spChg>
        <pc:spChg chg="add">
          <ac:chgData name="Seth Henderson" userId="8f8490bc-2f39-499f-98e2-aec16cda4dcc" providerId="ADAL" clId="{48FA8C47-F21E-49AA-9C2A-C8339C93C4BF}" dt="2026-04-26T21:34:11.268" v="1467" actId="26606"/>
          <ac:spMkLst>
            <pc:docMk/>
            <pc:sldMk cId="2087931862" sldId="259"/>
            <ac:spMk id="2061" creationId="{15F33878-D502-4FFA-8ACE-F2AECDB2A23F}"/>
          </ac:spMkLst>
        </pc:spChg>
        <pc:spChg chg="add">
          <ac:chgData name="Seth Henderson" userId="8f8490bc-2f39-499f-98e2-aec16cda4dcc" providerId="ADAL" clId="{48FA8C47-F21E-49AA-9C2A-C8339C93C4BF}" dt="2026-04-26T21:34:11.268" v="1467" actId="26606"/>
          <ac:spMkLst>
            <pc:docMk/>
            <pc:sldMk cId="2087931862" sldId="259"/>
            <ac:spMk id="2063" creationId="{D3539FEE-81D3-4406-802E-60B20B16F4F6}"/>
          </ac:spMkLst>
        </pc:spChg>
        <pc:spChg chg="add">
          <ac:chgData name="Seth Henderson" userId="8f8490bc-2f39-499f-98e2-aec16cda4dcc" providerId="ADAL" clId="{48FA8C47-F21E-49AA-9C2A-C8339C93C4BF}" dt="2026-04-26T21:34:11.268" v="1467" actId="26606"/>
          <ac:spMkLst>
            <pc:docMk/>
            <pc:sldMk cId="2087931862" sldId="259"/>
            <ac:spMk id="2065" creationId="{DC701763-729E-462F-A5A8-E0DEFEB1E2E4}"/>
          </ac:spMkLst>
        </pc:spChg>
        <pc:picChg chg="add mod">
          <ac:chgData name="Seth Henderson" userId="8f8490bc-2f39-499f-98e2-aec16cda4dcc" providerId="ADAL" clId="{48FA8C47-F21E-49AA-9C2A-C8339C93C4BF}" dt="2026-04-26T21:34:11.268" v="1467" actId="26606"/>
          <ac:picMkLst>
            <pc:docMk/>
            <pc:sldMk cId="2087931862" sldId="259"/>
            <ac:picMk id="2050" creationId="{508DF096-0935-41D4-C99C-E4A9D11BD462}"/>
          </ac:picMkLst>
        </pc:picChg>
        <pc:picChg chg="add mod">
          <ac:chgData name="Seth Henderson" userId="8f8490bc-2f39-499f-98e2-aec16cda4dcc" providerId="ADAL" clId="{48FA8C47-F21E-49AA-9C2A-C8339C93C4BF}" dt="2026-04-26T21:34:11.268" v="1467" actId="26606"/>
          <ac:picMkLst>
            <pc:docMk/>
            <pc:sldMk cId="2087931862" sldId="259"/>
            <ac:picMk id="2052" creationId="{99EE48BB-9660-4960-7366-2DDCF393941E}"/>
          </ac:picMkLst>
        </pc:picChg>
      </pc:sldChg>
      <pc:sldChg chg="addSp delSp modSp new mod setBg">
        <pc:chgData name="Seth Henderson" userId="8f8490bc-2f39-499f-98e2-aec16cda4dcc" providerId="ADAL" clId="{48FA8C47-F21E-49AA-9C2A-C8339C93C4BF}" dt="2026-04-27T19:35:43.872" v="3885" actId="20577"/>
        <pc:sldMkLst>
          <pc:docMk/>
          <pc:sldMk cId="2250850677" sldId="260"/>
        </pc:sldMkLst>
        <pc:spChg chg="mod">
          <ac:chgData name="Seth Henderson" userId="8f8490bc-2f39-499f-98e2-aec16cda4dcc" providerId="ADAL" clId="{48FA8C47-F21E-49AA-9C2A-C8339C93C4BF}" dt="2026-04-26T21:48:17.674" v="2254" actId="26606"/>
          <ac:spMkLst>
            <pc:docMk/>
            <pc:sldMk cId="2250850677" sldId="260"/>
            <ac:spMk id="2" creationId="{1C257B92-092A-DCAD-1490-3D02E407F384}"/>
          </ac:spMkLst>
        </pc:spChg>
        <pc:spChg chg="add">
          <ac:chgData name="Seth Henderson" userId="8f8490bc-2f39-499f-98e2-aec16cda4dcc" providerId="ADAL" clId="{48FA8C47-F21E-49AA-9C2A-C8339C93C4BF}" dt="2026-04-26T21:48:17.674" v="2254" actId="26606"/>
          <ac:spMkLst>
            <pc:docMk/>
            <pc:sldMk cId="2250850677" sldId="260"/>
            <ac:spMk id="9" creationId="{BACC6370-2D7E-4714-9D71-7542949D7D5D}"/>
          </ac:spMkLst>
        </pc:spChg>
        <pc:spChg chg="add">
          <ac:chgData name="Seth Henderson" userId="8f8490bc-2f39-499f-98e2-aec16cda4dcc" providerId="ADAL" clId="{48FA8C47-F21E-49AA-9C2A-C8339C93C4BF}" dt="2026-04-26T21:48:17.674" v="2254" actId="26606"/>
          <ac:spMkLst>
            <pc:docMk/>
            <pc:sldMk cId="2250850677" sldId="260"/>
            <ac:spMk id="11" creationId="{F68B3F68-107C-434F-AA38-110D5EA91B85}"/>
          </ac:spMkLst>
        </pc:spChg>
        <pc:spChg chg="add">
          <ac:chgData name="Seth Henderson" userId="8f8490bc-2f39-499f-98e2-aec16cda4dcc" providerId="ADAL" clId="{48FA8C47-F21E-49AA-9C2A-C8339C93C4BF}" dt="2026-04-26T21:48:17.674" v="2254" actId="26606"/>
          <ac:spMkLst>
            <pc:docMk/>
            <pc:sldMk cId="2250850677" sldId="260"/>
            <ac:spMk id="13" creationId="{AAD0DBB9-1A4B-4391-81D4-CB19F9AB918A}"/>
          </ac:spMkLst>
        </pc:spChg>
        <pc:spChg chg="add">
          <ac:chgData name="Seth Henderson" userId="8f8490bc-2f39-499f-98e2-aec16cda4dcc" providerId="ADAL" clId="{48FA8C47-F21E-49AA-9C2A-C8339C93C4BF}" dt="2026-04-26T21:48:17.674" v="2254" actId="26606"/>
          <ac:spMkLst>
            <pc:docMk/>
            <pc:sldMk cId="2250850677" sldId="260"/>
            <ac:spMk id="15" creationId="{063BBA22-50EA-4C4D-BE05-F1CE4E63AA56}"/>
          </ac:spMkLst>
        </pc:spChg>
        <pc:graphicFrameChg chg="add modGraphic">
          <ac:chgData name="Seth Henderson" userId="8f8490bc-2f39-499f-98e2-aec16cda4dcc" providerId="ADAL" clId="{48FA8C47-F21E-49AA-9C2A-C8339C93C4BF}" dt="2026-04-27T19:35:43.872" v="3885" actId="20577"/>
          <ac:graphicFrameMkLst>
            <pc:docMk/>
            <pc:sldMk cId="2250850677" sldId="260"/>
            <ac:graphicFrameMk id="5" creationId="{970A883F-9931-A51C-C5C1-989A33200A99}"/>
          </ac:graphicFrameMkLst>
        </pc:graphicFrameChg>
      </pc:sldChg>
      <pc:sldChg chg="addSp delSp modSp new mod ord setBg modNotesTx">
        <pc:chgData name="Seth Henderson" userId="8f8490bc-2f39-499f-98e2-aec16cda4dcc" providerId="ADAL" clId="{48FA8C47-F21E-49AA-9C2A-C8339C93C4BF}" dt="2026-04-27T18:56:14.110" v="3540"/>
        <pc:sldMkLst>
          <pc:docMk/>
          <pc:sldMk cId="3402022319" sldId="261"/>
        </pc:sldMkLst>
        <pc:spChg chg="mod">
          <ac:chgData name="Seth Henderson" userId="8f8490bc-2f39-499f-98e2-aec16cda4dcc" providerId="ADAL" clId="{48FA8C47-F21E-49AA-9C2A-C8339C93C4BF}" dt="2026-04-26T22:55:11.889" v="2765" actId="26606"/>
          <ac:spMkLst>
            <pc:docMk/>
            <pc:sldMk cId="3402022319" sldId="261"/>
            <ac:spMk id="2" creationId="{E361AFBE-9B10-8C6D-5E23-8B1EF2310D05}"/>
          </ac:spMkLst>
        </pc:spChg>
        <pc:spChg chg="add del mod">
          <ac:chgData name="Seth Henderson" userId="8f8490bc-2f39-499f-98e2-aec16cda4dcc" providerId="ADAL" clId="{48FA8C47-F21E-49AA-9C2A-C8339C93C4BF}" dt="2026-04-26T22:59:25.808" v="2919" actId="20577"/>
          <ac:spMkLst>
            <pc:docMk/>
            <pc:sldMk cId="3402022319" sldId="261"/>
            <ac:spMk id="11" creationId="{2C9C917F-1043-D40C-7798-7B60D745CF4C}"/>
          </ac:spMkLst>
        </pc:spChg>
        <pc:spChg chg="add">
          <ac:chgData name="Seth Henderson" userId="8f8490bc-2f39-499f-98e2-aec16cda4dcc" providerId="ADAL" clId="{48FA8C47-F21E-49AA-9C2A-C8339C93C4BF}" dt="2026-04-26T22:55:11.889" v="2765" actId="26606"/>
          <ac:spMkLst>
            <pc:docMk/>
            <pc:sldMk cId="3402022319" sldId="261"/>
            <ac:spMk id="22" creationId="{B712E947-0734-45F9-9C4F-41114EC3A33E}"/>
          </ac:spMkLst>
        </pc:spChg>
        <pc:grpChg chg="add">
          <ac:chgData name="Seth Henderson" userId="8f8490bc-2f39-499f-98e2-aec16cda4dcc" providerId="ADAL" clId="{48FA8C47-F21E-49AA-9C2A-C8339C93C4BF}" dt="2026-04-26T22:55:11.889" v="2765" actId="26606"/>
          <ac:grpSpMkLst>
            <pc:docMk/>
            <pc:sldMk cId="3402022319" sldId="261"/>
            <ac:grpSpMk id="23" creationId="{12B3290A-D3BF-4B87-B55B-FD9A98B49727}"/>
          </ac:grpSpMkLst>
        </pc:grpChg>
        <pc:picChg chg="add mod ord">
          <ac:chgData name="Seth Henderson" userId="8f8490bc-2f39-499f-98e2-aec16cda4dcc" providerId="ADAL" clId="{48FA8C47-F21E-49AA-9C2A-C8339C93C4BF}" dt="2026-04-26T22:55:34.663" v="2766" actId="14100"/>
          <ac:picMkLst>
            <pc:docMk/>
            <pc:sldMk cId="3402022319" sldId="261"/>
            <ac:picMk id="5" creationId="{AB678E62-01CF-9588-2CEA-124758618367}"/>
          </ac:picMkLst>
        </pc:picChg>
        <pc:picChg chg="add mod">
          <ac:chgData name="Seth Henderson" userId="8f8490bc-2f39-499f-98e2-aec16cda4dcc" providerId="ADAL" clId="{48FA8C47-F21E-49AA-9C2A-C8339C93C4BF}" dt="2026-04-26T22:57:25.934" v="2775" actId="1076"/>
          <ac:picMkLst>
            <pc:docMk/>
            <pc:sldMk cId="3402022319" sldId="261"/>
            <ac:picMk id="7" creationId="{99AE957B-A596-57CC-2BBE-EF6E34CB4A9D}"/>
          </ac:picMkLst>
        </pc:picChg>
      </pc:sldChg>
      <pc:sldChg chg="addSp modSp new mod ord setBg modNotesTx">
        <pc:chgData name="Seth Henderson" userId="8f8490bc-2f39-499f-98e2-aec16cda4dcc" providerId="ADAL" clId="{48FA8C47-F21E-49AA-9C2A-C8339C93C4BF}" dt="2026-04-27T04:28:00.077" v="3480"/>
        <pc:sldMkLst>
          <pc:docMk/>
          <pc:sldMk cId="1245603262" sldId="262"/>
        </pc:sldMkLst>
        <pc:spChg chg="mod">
          <ac:chgData name="Seth Henderson" userId="8f8490bc-2f39-499f-98e2-aec16cda4dcc" providerId="ADAL" clId="{48FA8C47-F21E-49AA-9C2A-C8339C93C4BF}" dt="2026-04-26T23:11:56.137" v="3265" actId="26606"/>
          <ac:spMkLst>
            <pc:docMk/>
            <pc:sldMk cId="1245603262" sldId="262"/>
            <ac:spMk id="2" creationId="{FD545343-A1D2-4A36-1789-4847F05D3862}"/>
          </ac:spMkLst>
        </pc:spChg>
        <pc:spChg chg="mod">
          <ac:chgData name="Seth Henderson" userId="8f8490bc-2f39-499f-98e2-aec16cda4dcc" providerId="ADAL" clId="{48FA8C47-F21E-49AA-9C2A-C8339C93C4BF}" dt="2026-04-27T03:02:13.166" v="3476" actId="113"/>
          <ac:spMkLst>
            <pc:docMk/>
            <pc:sldMk cId="1245603262" sldId="262"/>
            <ac:spMk id="3" creationId="{A7EB4CE8-54B4-554A-88F0-55518240E79F}"/>
          </ac:spMkLst>
        </pc:spChg>
        <pc:spChg chg="add">
          <ac:chgData name="Seth Henderson" userId="8f8490bc-2f39-499f-98e2-aec16cda4dcc" providerId="ADAL" clId="{48FA8C47-F21E-49AA-9C2A-C8339C93C4BF}" dt="2026-04-26T23:11:56.137" v="3265" actId="26606"/>
          <ac:spMkLst>
            <pc:docMk/>
            <pc:sldMk cId="1245603262" sldId="262"/>
            <ac:spMk id="8" creationId="{1B15ED52-F352-441B-82BF-E0EA34836D08}"/>
          </ac:spMkLst>
        </pc:spChg>
        <pc:spChg chg="add">
          <ac:chgData name="Seth Henderson" userId="8f8490bc-2f39-499f-98e2-aec16cda4dcc" providerId="ADAL" clId="{48FA8C47-F21E-49AA-9C2A-C8339C93C4BF}" dt="2026-04-26T23:11:56.137" v="3265" actId="26606"/>
          <ac:spMkLst>
            <pc:docMk/>
            <pc:sldMk cId="1245603262" sldId="262"/>
            <ac:spMk id="10" creationId="{3B2E3793-BFE6-45A2-9B7B-E18844431C99}"/>
          </ac:spMkLst>
        </pc:spChg>
        <pc:spChg chg="add">
          <ac:chgData name="Seth Henderson" userId="8f8490bc-2f39-499f-98e2-aec16cda4dcc" providerId="ADAL" clId="{48FA8C47-F21E-49AA-9C2A-C8339C93C4BF}" dt="2026-04-26T23:11:56.137" v="3265" actId="26606"/>
          <ac:spMkLst>
            <pc:docMk/>
            <pc:sldMk cId="1245603262" sldId="262"/>
            <ac:spMk id="12" creationId="{BC4C4868-CB8F-4AF9-9CDB-8108F2C19B67}"/>
          </ac:spMkLst>
        </pc:spChg>
        <pc:spChg chg="add">
          <ac:chgData name="Seth Henderson" userId="8f8490bc-2f39-499f-98e2-aec16cda4dcc" providerId="ADAL" clId="{48FA8C47-F21E-49AA-9C2A-C8339C93C4BF}" dt="2026-04-26T23:11:56.137" v="3265" actId="26606"/>
          <ac:spMkLst>
            <pc:docMk/>
            <pc:sldMk cId="1245603262" sldId="262"/>
            <ac:spMk id="14" creationId="{375E0459-6403-40CD-989D-56A4407CA12E}"/>
          </ac:spMkLst>
        </pc:spChg>
        <pc:spChg chg="add">
          <ac:chgData name="Seth Henderson" userId="8f8490bc-2f39-499f-98e2-aec16cda4dcc" providerId="ADAL" clId="{48FA8C47-F21E-49AA-9C2A-C8339C93C4BF}" dt="2026-04-26T23:11:56.137" v="3265" actId="26606"/>
          <ac:spMkLst>
            <pc:docMk/>
            <pc:sldMk cId="1245603262" sldId="262"/>
            <ac:spMk id="16" creationId="{53E5B1A8-3AC9-4BD1-9BBC-78CA94F2D1BA}"/>
          </ac:spMkLst>
        </pc:spChg>
      </pc:sldChg>
      <pc:sldChg chg="addSp delSp modSp new mod ord setBg modNotesTx">
        <pc:chgData name="Seth Henderson" userId="8f8490bc-2f39-499f-98e2-aec16cda4dcc" providerId="ADAL" clId="{48FA8C47-F21E-49AA-9C2A-C8339C93C4BF}" dt="2026-04-27T20:17:45.928" v="3892" actId="1076"/>
        <pc:sldMkLst>
          <pc:docMk/>
          <pc:sldMk cId="3377925313" sldId="263"/>
        </pc:sldMkLst>
        <pc:spChg chg="mod">
          <ac:chgData name="Seth Henderson" userId="8f8490bc-2f39-499f-98e2-aec16cda4dcc" providerId="ADAL" clId="{48FA8C47-F21E-49AA-9C2A-C8339C93C4BF}" dt="2026-04-27T20:17:35.235" v="3890" actId="26606"/>
          <ac:spMkLst>
            <pc:docMk/>
            <pc:sldMk cId="3377925313" sldId="263"/>
            <ac:spMk id="2" creationId="{7EE8145D-3129-CB59-C3D6-6061A14B2786}"/>
          </ac:spMkLst>
        </pc:spChg>
        <pc:spChg chg="add">
          <ac:chgData name="Seth Henderson" userId="8f8490bc-2f39-499f-98e2-aec16cda4dcc" providerId="ADAL" clId="{48FA8C47-F21E-49AA-9C2A-C8339C93C4BF}" dt="2026-04-27T20:17:35.235" v="3890" actId="26606"/>
          <ac:spMkLst>
            <pc:docMk/>
            <pc:sldMk cId="3377925313" sldId="263"/>
            <ac:spMk id="10" creationId="{A4AC5506-6312-4701-8D3C-40187889A947}"/>
          </ac:spMkLst>
        </pc:spChg>
        <pc:picChg chg="add mod ord">
          <ac:chgData name="Seth Henderson" userId="8f8490bc-2f39-499f-98e2-aec16cda4dcc" providerId="ADAL" clId="{48FA8C47-F21E-49AA-9C2A-C8339C93C4BF}" dt="2026-04-27T20:17:45.928" v="3892" actId="1076"/>
          <ac:picMkLst>
            <pc:docMk/>
            <pc:sldMk cId="3377925313" sldId="263"/>
            <ac:picMk id="5" creationId="{604E9F70-12CD-5B8A-2689-989694C02BD2}"/>
          </ac:picMkLst>
        </pc:picChg>
      </pc:sldChg>
      <pc:sldChg chg="addSp delSp modSp new mod ord setBg modNotesTx">
        <pc:chgData name="Seth Henderson" userId="8f8490bc-2f39-499f-98e2-aec16cda4dcc" providerId="ADAL" clId="{48FA8C47-F21E-49AA-9C2A-C8339C93C4BF}" dt="2026-04-27T04:28:00.077" v="3480"/>
        <pc:sldMkLst>
          <pc:docMk/>
          <pc:sldMk cId="52562982" sldId="264"/>
        </pc:sldMkLst>
        <pc:spChg chg="mod">
          <ac:chgData name="Seth Henderson" userId="8f8490bc-2f39-499f-98e2-aec16cda4dcc" providerId="ADAL" clId="{48FA8C47-F21E-49AA-9C2A-C8339C93C4BF}" dt="2026-04-26T23:12:33.508" v="3272" actId="26606"/>
          <ac:spMkLst>
            <pc:docMk/>
            <pc:sldMk cId="52562982" sldId="264"/>
            <ac:spMk id="2" creationId="{EEAA63FC-3B0E-CD73-3C21-CEDBB5CFFA1F}"/>
          </ac:spMkLst>
        </pc:spChg>
        <pc:spChg chg="mod">
          <ac:chgData name="Seth Henderson" userId="8f8490bc-2f39-499f-98e2-aec16cda4dcc" providerId="ADAL" clId="{48FA8C47-F21E-49AA-9C2A-C8339C93C4BF}" dt="2026-04-27T02:59:49.426" v="3429" actId="5793"/>
          <ac:spMkLst>
            <pc:docMk/>
            <pc:sldMk cId="52562982" sldId="264"/>
            <ac:spMk id="3" creationId="{E41EEA73-F2F7-4082-F6A9-4D80049E9060}"/>
          </ac:spMkLst>
        </pc:spChg>
        <pc:spChg chg="add">
          <ac:chgData name="Seth Henderson" userId="8f8490bc-2f39-499f-98e2-aec16cda4dcc" providerId="ADAL" clId="{48FA8C47-F21E-49AA-9C2A-C8339C93C4BF}" dt="2026-04-26T23:12:33.508" v="3272" actId="26606"/>
          <ac:spMkLst>
            <pc:docMk/>
            <pc:sldMk cId="52562982" sldId="264"/>
            <ac:spMk id="22" creationId="{1B15ED52-F352-441B-82BF-E0EA34836D08}"/>
          </ac:spMkLst>
        </pc:spChg>
        <pc:spChg chg="add">
          <ac:chgData name="Seth Henderson" userId="8f8490bc-2f39-499f-98e2-aec16cda4dcc" providerId="ADAL" clId="{48FA8C47-F21E-49AA-9C2A-C8339C93C4BF}" dt="2026-04-26T23:12:33.508" v="3272" actId="26606"/>
          <ac:spMkLst>
            <pc:docMk/>
            <pc:sldMk cId="52562982" sldId="264"/>
            <ac:spMk id="23" creationId="{3B2E3793-BFE6-45A2-9B7B-E18844431C99}"/>
          </ac:spMkLst>
        </pc:spChg>
        <pc:spChg chg="add">
          <ac:chgData name="Seth Henderson" userId="8f8490bc-2f39-499f-98e2-aec16cda4dcc" providerId="ADAL" clId="{48FA8C47-F21E-49AA-9C2A-C8339C93C4BF}" dt="2026-04-26T23:12:33.508" v="3272" actId="26606"/>
          <ac:spMkLst>
            <pc:docMk/>
            <pc:sldMk cId="52562982" sldId="264"/>
            <ac:spMk id="24" creationId="{BC4C4868-CB8F-4AF9-9CDB-8108F2C19B67}"/>
          </ac:spMkLst>
        </pc:spChg>
        <pc:spChg chg="add">
          <ac:chgData name="Seth Henderson" userId="8f8490bc-2f39-499f-98e2-aec16cda4dcc" providerId="ADAL" clId="{48FA8C47-F21E-49AA-9C2A-C8339C93C4BF}" dt="2026-04-26T23:12:33.508" v="3272" actId="26606"/>
          <ac:spMkLst>
            <pc:docMk/>
            <pc:sldMk cId="52562982" sldId="264"/>
            <ac:spMk id="25" creationId="{375E0459-6403-40CD-989D-56A4407CA12E}"/>
          </ac:spMkLst>
        </pc:spChg>
        <pc:spChg chg="add">
          <ac:chgData name="Seth Henderson" userId="8f8490bc-2f39-499f-98e2-aec16cda4dcc" providerId="ADAL" clId="{48FA8C47-F21E-49AA-9C2A-C8339C93C4BF}" dt="2026-04-26T23:12:33.508" v="3272" actId="26606"/>
          <ac:spMkLst>
            <pc:docMk/>
            <pc:sldMk cId="52562982" sldId="264"/>
            <ac:spMk id="26" creationId="{53E5B1A8-3AC9-4BD1-9BBC-78CA94F2D1BA}"/>
          </ac:spMkLst>
        </pc:spChg>
      </pc:sldChg>
      <pc:sldChg chg="add modTransition">
        <pc:chgData name="Seth Henderson" userId="8f8490bc-2f39-499f-98e2-aec16cda4dcc" providerId="ADAL" clId="{48FA8C47-F21E-49AA-9C2A-C8339C93C4BF}" dt="2026-04-26T23:14:53.776" v="3277"/>
        <pc:sldMkLst>
          <pc:docMk/>
          <pc:sldMk cId="3476290558" sldId="269"/>
        </pc:sldMkLst>
      </pc:sldChg>
      <pc:sldChg chg="add modTransition">
        <pc:chgData name="Seth Henderson" userId="8f8490bc-2f39-499f-98e2-aec16cda4dcc" providerId="ADAL" clId="{48FA8C47-F21E-49AA-9C2A-C8339C93C4BF}" dt="2026-04-26T23:14:55.156" v="3279"/>
        <pc:sldMkLst>
          <pc:docMk/>
          <pc:sldMk cId="368057049" sldId="270"/>
        </pc:sldMkLst>
      </pc:sldChg>
      <pc:sldChg chg="add modTransition">
        <pc:chgData name="Seth Henderson" userId="8f8490bc-2f39-499f-98e2-aec16cda4dcc" providerId="ADAL" clId="{48FA8C47-F21E-49AA-9C2A-C8339C93C4BF}" dt="2026-04-26T23:14:54.473" v="3278"/>
        <pc:sldMkLst>
          <pc:docMk/>
          <pc:sldMk cId="1073496210" sldId="271"/>
        </pc:sldMkLst>
      </pc:sldChg>
      <pc:sldChg chg="add modTransition setBg">
        <pc:chgData name="Seth Henderson" userId="8f8490bc-2f39-499f-98e2-aec16cda4dcc" providerId="ADAL" clId="{48FA8C47-F21E-49AA-9C2A-C8339C93C4BF}" dt="2026-04-26T23:14:51.482" v="3275"/>
        <pc:sldMkLst>
          <pc:docMk/>
          <pc:sldMk cId="1817900868" sldId="273"/>
        </pc:sldMkLst>
      </pc:sldChg>
      <pc:sldChg chg="add modTransition setBg">
        <pc:chgData name="Seth Henderson" userId="8f8490bc-2f39-499f-98e2-aec16cda4dcc" providerId="ADAL" clId="{48FA8C47-F21E-49AA-9C2A-C8339C93C4BF}" dt="2026-04-26T23:14:52.960" v="3276"/>
        <pc:sldMkLst>
          <pc:docMk/>
          <pc:sldMk cId="2877266639" sldId="274"/>
        </pc:sldMkLst>
      </pc:sldChg>
      <pc:sldChg chg="add modTransition setBg">
        <pc:chgData name="Seth Henderson" userId="8f8490bc-2f39-499f-98e2-aec16cda4dcc" providerId="ADAL" clId="{48FA8C47-F21E-49AA-9C2A-C8339C93C4BF}" dt="2026-04-26T23:14:55.764" v="3280"/>
        <pc:sldMkLst>
          <pc:docMk/>
          <pc:sldMk cId="1622145931" sldId="275"/>
        </pc:sldMkLst>
      </pc:sldChg>
      <pc:sldChg chg="add modTransition">
        <pc:chgData name="Seth Henderson" userId="8f8490bc-2f39-499f-98e2-aec16cda4dcc" providerId="ADAL" clId="{48FA8C47-F21E-49AA-9C2A-C8339C93C4BF}" dt="2026-04-26T23:14:56.587" v="3281"/>
        <pc:sldMkLst>
          <pc:docMk/>
          <pc:sldMk cId="2052550617" sldId="276"/>
        </pc:sldMkLst>
      </pc:sldChg>
      <pc:sldChg chg="addSp modSp new mod ord setBg modNotesTx">
        <pc:chgData name="Seth Henderson" userId="8f8490bc-2f39-499f-98e2-aec16cda4dcc" providerId="ADAL" clId="{48FA8C47-F21E-49AA-9C2A-C8339C93C4BF}" dt="2026-04-27T04:28:00.077" v="3480"/>
        <pc:sldMkLst>
          <pc:docMk/>
          <pc:sldMk cId="744177079" sldId="277"/>
        </pc:sldMkLst>
        <pc:spChg chg="mod">
          <ac:chgData name="Seth Henderson" userId="8f8490bc-2f39-499f-98e2-aec16cda4dcc" providerId="ADAL" clId="{48FA8C47-F21E-49AA-9C2A-C8339C93C4BF}" dt="2026-04-27T00:24:40.622" v="3306" actId="26606"/>
          <ac:spMkLst>
            <pc:docMk/>
            <pc:sldMk cId="744177079" sldId="277"/>
            <ac:spMk id="2" creationId="{83FA5E68-FC8C-6623-CA9E-B688939EC5BA}"/>
          </ac:spMkLst>
        </pc:spChg>
        <pc:spChg chg="mod">
          <ac:chgData name="Seth Henderson" userId="8f8490bc-2f39-499f-98e2-aec16cda4dcc" providerId="ADAL" clId="{48FA8C47-F21E-49AA-9C2A-C8339C93C4BF}" dt="2026-04-27T03:02:41.012" v="3477" actId="113"/>
          <ac:spMkLst>
            <pc:docMk/>
            <pc:sldMk cId="744177079" sldId="277"/>
            <ac:spMk id="3" creationId="{260FDA01-837F-5916-D617-BEE0D910DE5E}"/>
          </ac:spMkLst>
        </pc:spChg>
        <pc:spChg chg="add">
          <ac:chgData name="Seth Henderson" userId="8f8490bc-2f39-499f-98e2-aec16cda4dcc" providerId="ADAL" clId="{48FA8C47-F21E-49AA-9C2A-C8339C93C4BF}" dt="2026-04-27T00:24:40.622" v="3306" actId="26606"/>
          <ac:spMkLst>
            <pc:docMk/>
            <pc:sldMk cId="744177079" sldId="277"/>
            <ac:spMk id="8" creationId="{1B15ED52-F352-441B-82BF-E0EA34836D08}"/>
          </ac:spMkLst>
        </pc:spChg>
        <pc:spChg chg="add">
          <ac:chgData name="Seth Henderson" userId="8f8490bc-2f39-499f-98e2-aec16cda4dcc" providerId="ADAL" clId="{48FA8C47-F21E-49AA-9C2A-C8339C93C4BF}" dt="2026-04-27T00:24:40.622" v="3306" actId="26606"/>
          <ac:spMkLst>
            <pc:docMk/>
            <pc:sldMk cId="744177079" sldId="277"/>
            <ac:spMk id="10" creationId="{3B2E3793-BFE6-45A2-9B7B-E18844431C99}"/>
          </ac:spMkLst>
        </pc:spChg>
        <pc:spChg chg="add">
          <ac:chgData name="Seth Henderson" userId="8f8490bc-2f39-499f-98e2-aec16cda4dcc" providerId="ADAL" clId="{48FA8C47-F21E-49AA-9C2A-C8339C93C4BF}" dt="2026-04-27T00:24:40.622" v="3306" actId="26606"/>
          <ac:spMkLst>
            <pc:docMk/>
            <pc:sldMk cId="744177079" sldId="277"/>
            <ac:spMk id="12" creationId="{BC4C4868-CB8F-4AF9-9CDB-8108F2C19B67}"/>
          </ac:spMkLst>
        </pc:spChg>
        <pc:spChg chg="add">
          <ac:chgData name="Seth Henderson" userId="8f8490bc-2f39-499f-98e2-aec16cda4dcc" providerId="ADAL" clId="{48FA8C47-F21E-49AA-9C2A-C8339C93C4BF}" dt="2026-04-27T00:24:40.622" v="3306" actId="26606"/>
          <ac:spMkLst>
            <pc:docMk/>
            <pc:sldMk cId="744177079" sldId="277"/>
            <ac:spMk id="14" creationId="{375E0459-6403-40CD-989D-56A4407CA12E}"/>
          </ac:spMkLst>
        </pc:spChg>
        <pc:spChg chg="add">
          <ac:chgData name="Seth Henderson" userId="8f8490bc-2f39-499f-98e2-aec16cda4dcc" providerId="ADAL" clId="{48FA8C47-F21E-49AA-9C2A-C8339C93C4BF}" dt="2026-04-27T00:24:40.622" v="3306" actId="26606"/>
          <ac:spMkLst>
            <pc:docMk/>
            <pc:sldMk cId="744177079" sldId="277"/>
            <ac:spMk id="16" creationId="{53E5B1A8-3AC9-4BD1-9BBC-78CA94F2D1BA}"/>
          </ac:spMkLst>
        </pc:spChg>
      </pc:sldChg>
      <pc:sldChg chg="add setBg">
        <pc:chgData name="Seth Henderson" userId="8f8490bc-2f39-499f-98e2-aec16cda4dcc" providerId="ADAL" clId="{48FA8C47-F21E-49AA-9C2A-C8339C93C4BF}" dt="2026-04-27T02:46:05.061" v="3307"/>
        <pc:sldMkLst>
          <pc:docMk/>
          <pc:sldMk cId="367765422" sldId="278"/>
        </pc:sldMkLst>
      </pc:sldChg>
      <pc:sldChg chg="add setBg">
        <pc:chgData name="Seth Henderson" userId="8f8490bc-2f39-499f-98e2-aec16cda4dcc" providerId="ADAL" clId="{48FA8C47-F21E-49AA-9C2A-C8339C93C4BF}" dt="2026-04-27T02:46:19.445" v="3308"/>
        <pc:sldMkLst>
          <pc:docMk/>
          <pc:sldMk cId="572867506" sldId="279"/>
        </pc:sldMkLst>
      </pc:sldChg>
      <pc:sldChg chg="add setBg">
        <pc:chgData name="Seth Henderson" userId="8f8490bc-2f39-499f-98e2-aec16cda4dcc" providerId="ADAL" clId="{48FA8C47-F21E-49AA-9C2A-C8339C93C4BF}" dt="2026-04-27T02:46:24.075" v="3309"/>
        <pc:sldMkLst>
          <pc:docMk/>
          <pc:sldMk cId="3073572391" sldId="280"/>
        </pc:sldMkLst>
      </pc:sldChg>
      <pc:sldChg chg="add setBg">
        <pc:chgData name="Seth Henderson" userId="8f8490bc-2f39-499f-98e2-aec16cda4dcc" providerId="ADAL" clId="{48FA8C47-F21E-49AA-9C2A-C8339C93C4BF}" dt="2026-04-27T02:46:24.817" v="3310"/>
        <pc:sldMkLst>
          <pc:docMk/>
          <pc:sldMk cId="942887450" sldId="281"/>
        </pc:sldMkLst>
      </pc:sldChg>
      <pc:sldChg chg="add setBg">
        <pc:chgData name="Seth Henderson" userId="8f8490bc-2f39-499f-98e2-aec16cda4dcc" providerId="ADAL" clId="{48FA8C47-F21E-49AA-9C2A-C8339C93C4BF}" dt="2026-04-27T02:46:25.545" v="3311"/>
        <pc:sldMkLst>
          <pc:docMk/>
          <pc:sldMk cId="1288938587" sldId="282"/>
        </pc:sldMkLst>
      </pc:sldChg>
      <pc:sldChg chg="add setBg">
        <pc:chgData name="Seth Henderson" userId="8f8490bc-2f39-499f-98e2-aec16cda4dcc" providerId="ADAL" clId="{48FA8C47-F21E-49AA-9C2A-C8339C93C4BF}" dt="2026-04-27T02:46:26.268" v="3312"/>
        <pc:sldMkLst>
          <pc:docMk/>
          <pc:sldMk cId="3301559638" sldId="283"/>
        </pc:sldMkLst>
      </pc:sldChg>
      <pc:sldChg chg="addSp delSp modSp new mod ord setBg modNotesTx">
        <pc:chgData name="Seth Henderson" userId="8f8490bc-2f39-499f-98e2-aec16cda4dcc" providerId="ADAL" clId="{48FA8C47-F21E-49AA-9C2A-C8339C93C4BF}" dt="2026-04-27T05:06:31.912" v="3536" actId="20577"/>
        <pc:sldMkLst>
          <pc:docMk/>
          <pc:sldMk cId="2827736683" sldId="284"/>
        </pc:sldMkLst>
        <pc:spChg chg="mod">
          <ac:chgData name="Seth Henderson" userId="8f8490bc-2f39-499f-98e2-aec16cda4dcc" providerId="ADAL" clId="{48FA8C47-F21E-49AA-9C2A-C8339C93C4BF}" dt="2026-04-27T02:58:43.812" v="3428" actId="26606"/>
          <ac:spMkLst>
            <pc:docMk/>
            <pc:sldMk cId="2827736683" sldId="284"/>
            <ac:spMk id="2" creationId="{70776405-00A9-1426-9ED0-4D35E2F86CE3}"/>
          </ac:spMkLst>
        </pc:spChg>
        <pc:spChg chg="del mod">
          <ac:chgData name="Seth Henderson" userId="8f8490bc-2f39-499f-98e2-aec16cda4dcc" providerId="ADAL" clId="{48FA8C47-F21E-49AA-9C2A-C8339C93C4BF}" dt="2026-04-27T02:58:43.812" v="3428" actId="26606"/>
          <ac:spMkLst>
            <pc:docMk/>
            <pc:sldMk cId="2827736683" sldId="284"/>
            <ac:spMk id="3" creationId="{F1BEA361-5E6F-0DFB-129B-C0523EB7CE55}"/>
          </ac:spMkLst>
        </pc:spChg>
        <pc:spChg chg="add">
          <ac:chgData name="Seth Henderson" userId="8f8490bc-2f39-499f-98e2-aec16cda4dcc" providerId="ADAL" clId="{48FA8C47-F21E-49AA-9C2A-C8339C93C4BF}" dt="2026-04-27T02:58:43.812" v="3428" actId="26606"/>
          <ac:spMkLst>
            <pc:docMk/>
            <pc:sldMk cId="2827736683" sldId="284"/>
            <ac:spMk id="9" creationId="{BACC6370-2D7E-4714-9D71-7542949D7D5D}"/>
          </ac:spMkLst>
        </pc:spChg>
        <pc:spChg chg="add">
          <ac:chgData name="Seth Henderson" userId="8f8490bc-2f39-499f-98e2-aec16cda4dcc" providerId="ADAL" clId="{48FA8C47-F21E-49AA-9C2A-C8339C93C4BF}" dt="2026-04-27T02:58:43.812" v="3428" actId="26606"/>
          <ac:spMkLst>
            <pc:docMk/>
            <pc:sldMk cId="2827736683" sldId="284"/>
            <ac:spMk id="11" creationId="{F68B3F68-107C-434F-AA38-110D5EA91B85}"/>
          </ac:spMkLst>
        </pc:spChg>
        <pc:spChg chg="add">
          <ac:chgData name="Seth Henderson" userId="8f8490bc-2f39-499f-98e2-aec16cda4dcc" providerId="ADAL" clId="{48FA8C47-F21E-49AA-9C2A-C8339C93C4BF}" dt="2026-04-27T02:58:43.812" v="3428" actId="26606"/>
          <ac:spMkLst>
            <pc:docMk/>
            <pc:sldMk cId="2827736683" sldId="284"/>
            <ac:spMk id="13" creationId="{AAD0DBB9-1A4B-4391-81D4-CB19F9AB918A}"/>
          </ac:spMkLst>
        </pc:spChg>
        <pc:spChg chg="add">
          <ac:chgData name="Seth Henderson" userId="8f8490bc-2f39-499f-98e2-aec16cda4dcc" providerId="ADAL" clId="{48FA8C47-F21E-49AA-9C2A-C8339C93C4BF}" dt="2026-04-27T02:58:43.812" v="3428" actId="26606"/>
          <ac:spMkLst>
            <pc:docMk/>
            <pc:sldMk cId="2827736683" sldId="284"/>
            <ac:spMk id="15" creationId="{063BBA22-50EA-4C4D-BE05-F1CE4E63AA56}"/>
          </ac:spMkLst>
        </pc:spChg>
        <pc:graphicFrameChg chg="add">
          <ac:chgData name="Seth Henderson" userId="8f8490bc-2f39-499f-98e2-aec16cda4dcc" providerId="ADAL" clId="{48FA8C47-F21E-49AA-9C2A-C8339C93C4BF}" dt="2026-04-27T02:58:43.812" v="3428" actId="26606"/>
          <ac:graphicFrameMkLst>
            <pc:docMk/>
            <pc:sldMk cId="2827736683" sldId="284"/>
            <ac:graphicFrameMk id="5" creationId="{80135977-44CD-5E0D-F35D-B6FD0A4993EB}"/>
          </ac:graphicFrameMkLst>
        </pc:graphicFrameChg>
      </pc:sldChg>
      <pc:sldChg chg="addSp delSp modSp new mod setBg modNotesTx">
        <pc:chgData name="Seth Henderson" userId="8f8490bc-2f39-499f-98e2-aec16cda4dcc" providerId="ADAL" clId="{48FA8C47-F21E-49AA-9C2A-C8339C93C4BF}" dt="2026-04-27T19:27:09.630" v="3881" actId="20577"/>
        <pc:sldMkLst>
          <pc:docMk/>
          <pc:sldMk cId="1813087695" sldId="285"/>
        </pc:sldMkLst>
        <pc:spChg chg="mod">
          <ac:chgData name="Seth Henderson" userId="8f8490bc-2f39-499f-98e2-aec16cda4dcc" providerId="ADAL" clId="{48FA8C47-F21E-49AA-9C2A-C8339C93C4BF}" dt="2026-04-27T19:23:52.806" v="3562" actId="26606"/>
          <ac:spMkLst>
            <pc:docMk/>
            <pc:sldMk cId="1813087695" sldId="285"/>
            <ac:spMk id="2" creationId="{C6CD6A24-2350-E84F-F688-A6F346597AC9}"/>
          </ac:spMkLst>
        </pc:spChg>
        <pc:spChg chg="del">
          <ac:chgData name="Seth Henderson" userId="8f8490bc-2f39-499f-98e2-aec16cda4dcc" providerId="ADAL" clId="{48FA8C47-F21E-49AA-9C2A-C8339C93C4BF}" dt="2026-04-27T19:23:34.022" v="3544"/>
          <ac:spMkLst>
            <pc:docMk/>
            <pc:sldMk cId="1813087695" sldId="285"/>
            <ac:spMk id="3" creationId="{8CA7D18B-DC5E-F832-5ABD-7BA5A7115B57}"/>
          </ac:spMkLst>
        </pc:spChg>
        <pc:spChg chg="add">
          <ac:chgData name="Seth Henderson" userId="8f8490bc-2f39-499f-98e2-aec16cda4dcc" providerId="ADAL" clId="{48FA8C47-F21E-49AA-9C2A-C8339C93C4BF}" dt="2026-04-27T19:23:52.806" v="3562" actId="26606"/>
          <ac:spMkLst>
            <pc:docMk/>
            <pc:sldMk cId="1813087695" sldId="285"/>
            <ac:spMk id="1031" creationId="{A8384FB5-9ADC-4DDC-881B-597D56F5B15D}"/>
          </ac:spMkLst>
        </pc:spChg>
        <pc:spChg chg="add">
          <ac:chgData name="Seth Henderson" userId="8f8490bc-2f39-499f-98e2-aec16cda4dcc" providerId="ADAL" clId="{48FA8C47-F21E-49AA-9C2A-C8339C93C4BF}" dt="2026-04-27T19:23:52.806" v="3562" actId="26606"/>
          <ac:spMkLst>
            <pc:docMk/>
            <pc:sldMk cId="1813087695" sldId="285"/>
            <ac:spMk id="1033" creationId="{91E5A9A7-95C6-4F4F-B00E-C82E07FE62EF}"/>
          </ac:spMkLst>
        </pc:spChg>
        <pc:spChg chg="add">
          <ac:chgData name="Seth Henderson" userId="8f8490bc-2f39-499f-98e2-aec16cda4dcc" providerId="ADAL" clId="{48FA8C47-F21E-49AA-9C2A-C8339C93C4BF}" dt="2026-04-27T19:23:52.806" v="3562" actId="26606"/>
          <ac:spMkLst>
            <pc:docMk/>
            <pc:sldMk cId="1813087695" sldId="285"/>
            <ac:spMk id="1035" creationId="{D07DD2DE-F619-49DD-B5E7-03A290FF4ED1}"/>
          </ac:spMkLst>
        </pc:spChg>
        <pc:spChg chg="add">
          <ac:chgData name="Seth Henderson" userId="8f8490bc-2f39-499f-98e2-aec16cda4dcc" providerId="ADAL" clId="{48FA8C47-F21E-49AA-9C2A-C8339C93C4BF}" dt="2026-04-27T19:23:52.806" v="3562" actId="26606"/>
          <ac:spMkLst>
            <pc:docMk/>
            <pc:sldMk cId="1813087695" sldId="285"/>
            <ac:spMk id="1037" creationId="{85149191-5F60-4A28-AAFF-039F96B0F3EC}"/>
          </ac:spMkLst>
        </pc:spChg>
        <pc:spChg chg="add">
          <ac:chgData name="Seth Henderson" userId="8f8490bc-2f39-499f-98e2-aec16cda4dcc" providerId="ADAL" clId="{48FA8C47-F21E-49AA-9C2A-C8339C93C4BF}" dt="2026-04-27T19:23:52.806" v="3562" actId="26606"/>
          <ac:spMkLst>
            <pc:docMk/>
            <pc:sldMk cId="1813087695" sldId="285"/>
            <ac:spMk id="1039" creationId="{F8260ED5-17F7-4158-B241-D51DD4CF1B7E}"/>
          </ac:spMkLst>
        </pc:spChg>
        <pc:picChg chg="add mod">
          <ac:chgData name="Seth Henderson" userId="8f8490bc-2f39-499f-98e2-aec16cda4dcc" providerId="ADAL" clId="{48FA8C47-F21E-49AA-9C2A-C8339C93C4BF}" dt="2026-04-27T19:23:52.806" v="3562" actId="26606"/>
          <ac:picMkLst>
            <pc:docMk/>
            <pc:sldMk cId="1813087695" sldId="285"/>
            <ac:picMk id="1026" creationId="{878BA3F9-5064-E3A2-AFC6-5B52DD4B833A}"/>
          </ac:picMkLst>
        </pc:picChg>
      </pc:sldChg>
      <pc:sldChg chg="add modTransition">
        <pc:chgData name="Seth Henderson" userId="8f8490bc-2f39-499f-98e2-aec16cda4dcc" providerId="ADAL" clId="{48FA8C47-F21E-49AA-9C2A-C8339C93C4BF}" dt="2026-04-28T00:42:34.498" v="3898"/>
        <pc:sldMkLst>
          <pc:docMk/>
          <pc:sldMk cId="3850924278" sldId="644"/>
        </pc:sldMkLst>
      </pc:sldChg>
      <pc:sldChg chg="add modTransition">
        <pc:chgData name="Seth Henderson" userId="8f8490bc-2f39-499f-98e2-aec16cda4dcc" providerId="ADAL" clId="{48FA8C47-F21E-49AA-9C2A-C8339C93C4BF}" dt="2026-04-28T00:42:33.837" v="3897"/>
        <pc:sldMkLst>
          <pc:docMk/>
          <pc:sldMk cId="3546089446" sldId="654"/>
        </pc:sldMkLst>
      </pc:sldChg>
      <pc:sldChg chg="add modTransition">
        <pc:chgData name="Seth Henderson" userId="8f8490bc-2f39-499f-98e2-aec16cda4dcc" providerId="ADAL" clId="{48FA8C47-F21E-49AA-9C2A-C8339C93C4BF}" dt="2026-04-28T00:42:33.223" v="3896"/>
        <pc:sldMkLst>
          <pc:docMk/>
          <pc:sldMk cId="716294714" sldId="655"/>
        </pc:sldMkLst>
      </pc:sldChg>
      <pc:sldChg chg="add modTransition">
        <pc:chgData name="Seth Henderson" userId="8f8490bc-2f39-499f-98e2-aec16cda4dcc" providerId="ADAL" clId="{48FA8C47-F21E-49AA-9C2A-C8339C93C4BF}" dt="2026-04-28T00:42:28.112" v="3894"/>
        <pc:sldMkLst>
          <pc:docMk/>
          <pc:sldMk cId="2038773064" sldId="657"/>
        </pc:sldMkLst>
      </pc:sldChg>
      <pc:sldChg chg="add modTransition">
        <pc:chgData name="Seth Henderson" userId="8f8490bc-2f39-499f-98e2-aec16cda4dcc" providerId="ADAL" clId="{48FA8C47-F21E-49AA-9C2A-C8339C93C4BF}" dt="2026-04-28T00:42:24.396" v="3893"/>
        <pc:sldMkLst>
          <pc:docMk/>
          <pc:sldMk cId="1760838849" sldId="658"/>
        </pc:sldMkLst>
      </pc:sldChg>
      <pc:sldChg chg="add del modTransition">
        <pc:chgData name="Seth Henderson" userId="8f8490bc-2f39-499f-98e2-aec16cda4dcc" providerId="ADAL" clId="{48FA8C47-F21E-49AA-9C2A-C8339C93C4BF}" dt="2026-04-28T00:42:49.509" v="3899" actId="47"/>
        <pc:sldMkLst>
          <pc:docMk/>
          <pc:sldMk cId="3514515445" sldId="659"/>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stacked"/>
        <c:varyColors val="0"/>
        <c:ser>
          <c:idx val="0"/>
          <c:order val="0"/>
          <c:tx>
            <c:strRef>
              <c:f>Sheet1!$B$1</c:f>
              <c:strCache>
                <c:ptCount val="1"/>
                <c:pt idx="0">
                  <c:v>Traditional Single-Family</c:v>
                </c:pt>
              </c:strCache>
            </c:strRef>
          </c:tx>
          <c:spPr>
            <a:solidFill>
              <a:srgbClr val="1E4F9C"/>
            </a:solidFill>
            <a:effectLst/>
          </c:spPr>
          <c:invertIfNegative val="0"/>
          <c:cat>
            <c:strRef>
              <c:f>Sheet1!$A$2:$A$12</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Sheet1!$B$2:$B$12</c:f>
              <c:numCache>
                <c:formatCode>General</c:formatCode>
                <c:ptCount val="11"/>
                <c:pt idx="0">
                  <c:v>131</c:v>
                </c:pt>
                <c:pt idx="1">
                  <c:v>150</c:v>
                </c:pt>
                <c:pt idx="2">
                  <c:v>116</c:v>
                </c:pt>
                <c:pt idx="3">
                  <c:v>98</c:v>
                </c:pt>
                <c:pt idx="4">
                  <c:v>121</c:v>
                </c:pt>
                <c:pt idx="5">
                  <c:v>86</c:v>
                </c:pt>
                <c:pt idx="6">
                  <c:v>50</c:v>
                </c:pt>
                <c:pt idx="7">
                  <c:v>37</c:v>
                </c:pt>
                <c:pt idx="8">
                  <c:v>52</c:v>
                </c:pt>
                <c:pt idx="9">
                  <c:v>1</c:v>
                </c:pt>
                <c:pt idx="10">
                  <c:v>54</c:v>
                </c:pt>
              </c:numCache>
            </c:numRef>
          </c:val>
          <c:extLst>
            <c:ext xmlns:c16="http://schemas.microsoft.com/office/drawing/2014/chart" uri="{C3380CC4-5D6E-409C-BE32-E72D297353CC}">
              <c16:uniqueId val="{00000000-8C56-4CEB-9893-104CDCE47754}"/>
            </c:ext>
          </c:extLst>
        </c:ser>
        <c:ser>
          <c:idx val="1"/>
          <c:order val="1"/>
          <c:tx>
            <c:strRef>
              <c:f>Sheet1!$C$1</c:f>
              <c:strCache>
                <c:ptCount val="1"/>
                <c:pt idx="0">
                  <c:v>Missing Middle Housing</c:v>
                </c:pt>
              </c:strCache>
            </c:strRef>
          </c:tx>
          <c:spPr>
            <a:solidFill>
              <a:srgbClr val="F2A900"/>
            </a:solidFill>
            <a:effectLst/>
          </c:spPr>
          <c:invertIfNegative val="0"/>
          <c:cat>
            <c:strRef>
              <c:f>Sheet1!$A$2:$A$12</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Sheet1!$C$2:$C$12</c:f>
              <c:numCache>
                <c:formatCode>General</c:formatCode>
                <c:ptCount val="11"/>
                <c:pt idx="0">
                  <c:v>0</c:v>
                </c:pt>
                <c:pt idx="1">
                  <c:v>0</c:v>
                </c:pt>
                <c:pt idx="2">
                  <c:v>0</c:v>
                </c:pt>
                <c:pt idx="3">
                  <c:v>0</c:v>
                </c:pt>
                <c:pt idx="4">
                  <c:v>0</c:v>
                </c:pt>
                <c:pt idx="5">
                  <c:v>0</c:v>
                </c:pt>
                <c:pt idx="6">
                  <c:v>0</c:v>
                </c:pt>
                <c:pt idx="7">
                  <c:v>4</c:v>
                </c:pt>
                <c:pt idx="8">
                  <c:v>33</c:v>
                </c:pt>
                <c:pt idx="9">
                  <c:v>22</c:v>
                </c:pt>
                <c:pt idx="10">
                  <c:v>234</c:v>
                </c:pt>
              </c:numCache>
            </c:numRef>
          </c:val>
          <c:extLst>
            <c:ext xmlns:c16="http://schemas.microsoft.com/office/drawing/2014/chart" uri="{C3380CC4-5D6E-409C-BE32-E72D297353CC}">
              <c16:uniqueId val="{00000001-8C56-4CEB-9893-104CDCE47754}"/>
            </c:ext>
          </c:extLst>
        </c:ser>
        <c:ser>
          <c:idx val="2"/>
          <c:order val="2"/>
          <c:tx>
            <c:strRef>
              <c:f>Sheet1!$D$1</c:f>
              <c:strCache>
                <c:ptCount val="1"/>
                <c:pt idx="0">
                  <c:v>Multi-Family</c:v>
                </c:pt>
              </c:strCache>
            </c:strRef>
          </c:tx>
          <c:spPr>
            <a:solidFill>
              <a:srgbClr val="6B8CCC"/>
            </a:solidFill>
            <a:effectLst/>
          </c:spPr>
          <c:invertIfNegative val="0"/>
          <c:cat>
            <c:strRef>
              <c:f>Sheet1!$A$2:$A$12</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Sheet1!$D$2:$D$12</c:f>
              <c:numCache>
                <c:formatCode>General</c:formatCode>
                <c:ptCount val="11"/>
                <c:pt idx="0">
                  <c:v>0</c:v>
                </c:pt>
                <c:pt idx="1">
                  <c:v>0</c:v>
                </c:pt>
                <c:pt idx="2">
                  <c:v>10</c:v>
                </c:pt>
                <c:pt idx="3">
                  <c:v>2</c:v>
                </c:pt>
                <c:pt idx="4">
                  <c:v>14</c:v>
                </c:pt>
                <c:pt idx="5">
                  <c:v>1</c:v>
                </c:pt>
                <c:pt idx="6">
                  <c:v>3</c:v>
                </c:pt>
                <c:pt idx="7">
                  <c:v>8</c:v>
                </c:pt>
                <c:pt idx="8">
                  <c:v>5</c:v>
                </c:pt>
                <c:pt idx="9">
                  <c:v>0</c:v>
                </c:pt>
                <c:pt idx="10">
                  <c:v>0</c:v>
                </c:pt>
              </c:numCache>
            </c:numRef>
          </c:val>
          <c:extLst>
            <c:ext xmlns:c16="http://schemas.microsoft.com/office/drawing/2014/chart" uri="{C3380CC4-5D6E-409C-BE32-E72D297353CC}">
              <c16:uniqueId val="{00000002-8C56-4CEB-9893-104CDCE47754}"/>
            </c:ext>
          </c:extLst>
        </c:ser>
        <c:dLbls>
          <c:showLegendKey val="0"/>
          <c:showVal val="0"/>
          <c:showCatName val="0"/>
          <c:showSerName val="0"/>
          <c:showPercent val="0"/>
          <c:showBubbleSize val="0"/>
        </c:dLbls>
        <c:gapWidth val="50"/>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333333"/>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DDE5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333333"/>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1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Sheet2!$A$26</c:f>
              <c:strCache>
                <c:ptCount val="1"/>
                <c:pt idx="0">
                  <c:v>2016</c:v>
                </c:pt>
              </c:strCache>
            </c:strRef>
          </c:tx>
          <c:spPr>
            <a:solidFill>
              <a:schemeClr val="accent1"/>
            </a:solidFill>
            <a:ln>
              <a:noFill/>
            </a:ln>
            <a:effectLst/>
          </c:spPr>
          <c:invertIfNegative val="0"/>
          <c:cat>
            <c:strRef>
              <c:f>Sheet2!$B$25:$I$25</c:f>
              <c:strCache>
                <c:ptCount val="8"/>
                <c:pt idx="0">
                  <c:v>Estacada</c:v>
                </c:pt>
                <c:pt idx="1">
                  <c:v>Happy Valley </c:v>
                </c:pt>
                <c:pt idx="2">
                  <c:v>Oregon City </c:v>
                </c:pt>
                <c:pt idx="3">
                  <c:v>Milwaukie </c:v>
                </c:pt>
                <c:pt idx="4">
                  <c:v>Molalla</c:v>
                </c:pt>
                <c:pt idx="5">
                  <c:v>Sandy</c:v>
                </c:pt>
                <c:pt idx="6">
                  <c:v>West Linn </c:v>
                </c:pt>
                <c:pt idx="7">
                  <c:v>Wilsonville </c:v>
                </c:pt>
              </c:strCache>
            </c:strRef>
          </c:cat>
          <c:val>
            <c:numRef>
              <c:f>Sheet2!$B$26:$I$26</c:f>
              <c:numCache>
                <c:formatCode>"$"#,##0.00</c:formatCode>
                <c:ptCount val="8"/>
                <c:pt idx="0">
                  <c:v>13464</c:v>
                </c:pt>
                <c:pt idx="1">
                  <c:v>29502</c:v>
                </c:pt>
                <c:pt idx="2">
                  <c:v>22648</c:v>
                </c:pt>
                <c:pt idx="3">
                  <c:v>9614</c:v>
                </c:pt>
                <c:pt idx="4">
                  <c:v>17923</c:v>
                </c:pt>
                <c:pt idx="5">
                  <c:v>11336</c:v>
                </c:pt>
                <c:pt idx="6">
                  <c:v>32473</c:v>
                </c:pt>
                <c:pt idx="7">
                  <c:v>25388</c:v>
                </c:pt>
              </c:numCache>
            </c:numRef>
          </c:val>
          <c:extLst>
            <c:ext xmlns:c16="http://schemas.microsoft.com/office/drawing/2014/chart" uri="{C3380CC4-5D6E-409C-BE32-E72D297353CC}">
              <c16:uniqueId val="{00000000-6C5F-41EB-A801-5050CA319EAD}"/>
            </c:ext>
          </c:extLst>
        </c:ser>
        <c:ser>
          <c:idx val="2"/>
          <c:order val="2"/>
          <c:tx>
            <c:strRef>
              <c:f>Sheet2!$A$28</c:f>
              <c:strCache>
                <c:ptCount val="1"/>
                <c:pt idx="0">
                  <c:v>2026</c:v>
                </c:pt>
              </c:strCache>
            </c:strRef>
          </c:tx>
          <c:spPr>
            <a:solidFill>
              <a:schemeClr val="accent3"/>
            </a:solidFill>
            <a:ln>
              <a:noFill/>
            </a:ln>
            <a:effectLst/>
          </c:spPr>
          <c:invertIfNegative val="0"/>
          <c:cat>
            <c:strRef>
              <c:f>Sheet2!$B$25:$I$25</c:f>
              <c:strCache>
                <c:ptCount val="8"/>
                <c:pt idx="0">
                  <c:v>Estacada</c:v>
                </c:pt>
                <c:pt idx="1">
                  <c:v>Happy Valley </c:v>
                </c:pt>
                <c:pt idx="2">
                  <c:v>Oregon City </c:v>
                </c:pt>
                <c:pt idx="3">
                  <c:v>Milwaukie </c:v>
                </c:pt>
                <c:pt idx="4">
                  <c:v>Molalla</c:v>
                </c:pt>
                <c:pt idx="5">
                  <c:v>Sandy</c:v>
                </c:pt>
                <c:pt idx="6">
                  <c:v>West Linn </c:v>
                </c:pt>
                <c:pt idx="7">
                  <c:v>Wilsonville </c:v>
                </c:pt>
              </c:strCache>
            </c:strRef>
          </c:cat>
          <c:val>
            <c:numRef>
              <c:f>Sheet2!$B$28:$I$28</c:f>
              <c:numCache>
                <c:formatCode>"$"#,##0.00</c:formatCode>
                <c:ptCount val="8"/>
                <c:pt idx="0">
                  <c:v>16479</c:v>
                </c:pt>
                <c:pt idx="1">
                  <c:v>19928</c:v>
                </c:pt>
                <c:pt idx="2">
                  <c:v>31810</c:v>
                </c:pt>
                <c:pt idx="3">
                  <c:v>11686</c:v>
                </c:pt>
                <c:pt idx="4">
                  <c:v>8945</c:v>
                </c:pt>
                <c:pt idx="5">
                  <c:v>36426.97</c:v>
                </c:pt>
                <c:pt idx="6">
                  <c:v>27108</c:v>
                </c:pt>
                <c:pt idx="7">
                  <c:v>36112</c:v>
                </c:pt>
              </c:numCache>
            </c:numRef>
          </c:val>
          <c:extLst>
            <c:ext xmlns:c16="http://schemas.microsoft.com/office/drawing/2014/chart" uri="{C3380CC4-5D6E-409C-BE32-E72D297353CC}">
              <c16:uniqueId val="{00000001-6C5F-41EB-A801-5050CA319EAD}"/>
            </c:ext>
          </c:extLst>
        </c:ser>
        <c:dLbls>
          <c:showLegendKey val="0"/>
          <c:showVal val="0"/>
          <c:showCatName val="0"/>
          <c:showSerName val="0"/>
          <c:showPercent val="0"/>
          <c:showBubbleSize val="0"/>
        </c:dLbls>
        <c:gapWidth val="150"/>
        <c:overlap val="100"/>
        <c:axId val="1951682895"/>
        <c:axId val="1951682415"/>
        <c:extLst>
          <c:ext xmlns:c15="http://schemas.microsoft.com/office/drawing/2012/chart" uri="{02D57815-91ED-43cb-92C2-25804820EDAC}">
            <c15:filteredBarSeries>
              <c15:ser>
                <c:idx val="1"/>
                <c:order val="1"/>
                <c:tx>
                  <c:strRef>
                    <c:extLst>
                      <c:ext uri="{02D57815-91ED-43cb-92C2-25804820EDAC}">
                        <c15:formulaRef>
                          <c15:sqref>Sheet2!$A$27</c15:sqref>
                        </c15:formulaRef>
                      </c:ext>
                    </c:extLst>
                    <c:strCache>
                      <c:ptCount val="1"/>
                    </c:strCache>
                  </c:strRef>
                </c:tx>
                <c:spPr>
                  <a:solidFill>
                    <a:schemeClr val="accent2"/>
                  </a:solidFill>
                  <a:ln>
                    <a:noFill/>
                  </a:ln>
                  <a:effectLst/>
                </c:spPr>
                <c:invertIfNegative val="0"/>
                <c:cat>
                  <c:strRef>
                    <c:extLst>
                      <c:ext uri="{02D57815-91ED-43cb-92C2-25804820EDAC}">
                        <c15:formulaRef>
                          <c15:sqref>Sheet2!$B$25:$I$25</c15:sqref>
                        </c15:formulaRef>
                      </c:ext>
                    </c:extLst>
                    <c:strCache>
                      <c:ptCount val="8"/>
                      <c:pt idx="0">
                        <c:v>Estacada</c:v>
                      </c:pt>
                      <c:pt idx="1">
                        <c:v>Happy Valley </c:v>
                      </c:pt>
                      <c:pt idx="2">
                        <c:v>Oregon City </c:v>
                      </c:pt>
                      <c:pt idx="3">
                        <c:v>Milwaukie </c:v>
                      </c:pt>
                      <c:pt idx="4">
                        <c:v>Molalla</c:v>
                      </c:pt>
                      <c:pt idx="5">
                        <c:v>Sandy</c:v>
                      </c:pt>
                      <c:pt idx="6">
                        <c:v>West Linn </c:v>
                      </c:pt>
                      <c:pt idx="7">
                        <c:v>Wilsonville </c:v>
                      </c:pt>
                    </c:strCache>
                  </c:strRef>
                </c:cat>
                <c:val>
                  <c:numRef>
                    <c:extLst>
                      <c:ext uri="{02D57815-91ED-43cb-92C2-25804820EDAC}">
                        <c15:formulaRef>
                          <c15:sqref>Sheet2!$B$27:$I$27</c15:sqref>
                        </c15:formulaRef>
                      </c:ext>
                    </c:extLst>
                    <c:numCache>
                      <c:formatCode>General</c:formatCode>
                      <c:ptCount val="8"/>
                    </c:numCache>
                  </c:numRef>
                </c:val>
                <c:extLst>
                  <c:ext xmlns:c16="http://schemas.microsoft.com/office/drawing/2014/chart" uri="{C3380CC4-5D6E-409C-BE32-E72D297353CC}">
                    <c16:uniqueId val="{00000002-6C5F-41EB-A801-5050CA319EAD}"/>
                  </c:ext>
                </c:extLst>
              </c15:ser>
            </c15:filteredBarSeries>
          </c:ext>
        </c:extLst>
      </c:barChart>
      <c:catAx>
        <c:axId val="1951682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951682415"/>
        <c:crosses val="autoZero"/>
        <c:auto val="1"/>
        <c:lblAlgn val="ctr"/>
        <c:lblOffset val="100"/>
        <c:noMultiLvlLbl val="0"/>
      </c:catAx>
      <c:valAx>
        <c:axId val="1951682415"/>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951682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7C5BDA-AAEB-4656-AB43-EE51EF0FA564}"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9CA43024-27E8-4BB5-B839-8C16842A9534}">
      <dgm:prSet/>
      <dgm:spPr/>
      <dgm:t>
        <a:bodyPr/>
        <a:lstStyle/>
        <a:p>
          <a:pPr>
            <a:defRPr cap="all"/>
          </a:pPr>
          <a:r>
            <a:rPr lang="en-US" dirty="0"/>
            <a:t>Set the table – what are the state’s housing production goals, why, what has our history been of production, who is doing it well.</a:t>
          </a:r>
        </a:p>
      </dgm:t>
    </dgm:pt>
    <dgm:pt modelId="{03A42C06-155F-404D-AB6B-ED1DDE7CE7F6}" type="parTrans" cxnId="{4EE09177-3EB6-4EF4-9601-EFA2320243CD}">
      <dgm:prSet/>
      <dgm:spPr/>
      <dgm:t>
        <a:bodyPr/>
        <a:lstStyle/>
        <a:p>
          <a:endParaRPr lang="en-US"/>
        </a:p>
      </dgm:t>
    </dgm:pt>
    <dgm:pt modelId="{9116C41E-ECBE-4E55-9071-914593A056DB}" type="sibTrans" cxnId="{4EE09177-3EB6-4EF4-9601-EFA2320243CD}">
      <dgm:prSet/>
      <dgm:spPr/>
      <dgm:t>
        <a:bodyPr/>
        <a:lstStyle/>
        <a:p>
          <a:endParaRPr lang="en-US"/>
        </a:p>
      </dgm:t>
    </dgm:pt>
    <dgm:pt modelId="{5DC99411-7325-4595-BFB2-D65F42126B54}">
      <dgm:prSet/>
      <dgm:spPr/>
      <dgm:t>
        <a:bodyPr/>
        <a:lstStyle/>
        <a:p>
          <a:pPr>
            <a:defRPr cap="all"/>
          </a:pPr>
          <a:r>
            <a:rPr lang="en-US" dirty="0"/>
            <a:t>What has the state passed, how have the underlying municipalities been impacted, what code changes have been incorporated, how have their plans for production changed, do we have any results – is it working? – Clackamas County, City of Oregon City</a:t>
          </a:r>
        </a:p>
      </dgm:t>
    </dgm:pt>
    <dgm:pt modelId="{89B70105-6DEC-465F-AF97-9466DA546685}" type="parTrans" cxnId="{E4CCAF57-C8D3-4EE8-A2F3-D1FE56AE167A}">
      <dgm:prSet/>
      <dgm:spPr/>
      <dgm:t>
        <a:bodyPr/>
        <a:lstStyle/>
        <a:p>
          <a:endParaRPr lang="en-US"/>
        </a:p>
      </dgm:t>
    </dgm:pt>
    <dgm:pt modelId="{8B755F4F-5A49-40F3-9B32-75975846CBE0}" type="sibTrans" cxnId="{E4CCAF57-C8D3-4EE8-A2F3-D1FE56AE167A}">
      <dgm:prSet/>
      <dgm:spPr/>
      <dgm:t>
        <a:bodyPr/>
        <a:lstStyle/>
        <a:p>
          <a:endParaRPr lang="en-US"/>
        </a:p>
      </dgm:t>
    </dgm:pt>
    <dgm:pt modelId="{4EFEEE2C-FD05-4932-9F61-4E1B86456CAF}">
      <dgm:prSet/>
      <dgm:spPr/>
      <dgm:t>
        <a:bodyPr/>
        <a:lstStyle/>
        <a:p>
          <a:pPr>
            <a:defRPr cap="all"/>
          </a:pPr>
          <a:r>
            <a:rPr lang="en-US" dirty="0"/>
            <a:t>Compare the impacts on both the public side and the private side. Are these laws getting the desired outcome? </a:t>
          </a:r>
        </a:p>
      </dgm:t>
    </dgm:pt>
    <dgm:pt modelId="{759A2E11-E427-4B78-84AA-D4F87D5EC640}" type="parTrans" cxnId="{79B702CD-B697-42C8-AE7C-99C986A77940}">
      <dgm:prSet/>
      <dgm:spPr/>
      <dgm:t>
        <a:bodyPr/>
        <a:lstStyle/>
        <a:p>
          <a:endParaRPr lang="en-US"/>
        </a:p>
      </dgm:t>
    </dgm:pt>
    <dgm:pt modelId="{C2CBD82C-B773-4590-BF30-77D642178EDA}" type="sibTrans" cxnId="{79B702CD-B697-42C8-AE7C-99C986A77940}">
      <dgm:prSet/>
      <dgm:spPr/>
      <dgm:t>
        <a:bodyPr/>
        <a:lstStyle/>
        <a:p>
          <a:endParaRPr lang="en-US"/>
        </a:p>
      </dgm:t>
    </dgm:pt>
    <dgm:pt modelId="{DB26EB10-140A-4642-B04C-F83F86E143B6}" type="pres">
      <dgm:prSet presAssocID="{EE7C5BDA-AAEB-4656-AB43-EE51EF0FA564}" presName="root" presStyleCnt="0">
        <dgm:presLayoutVars>
          <dgm:dir/>
          <dgm:resizeHandles val="exact"/>
        </dgm:presLayoutVars>
      </dgm:prSet>
      <dgm:spPr/>
    </dgm:pt>
    <dgm:pt modelId="{93E99934-5F01-4592-AC0A-FB1BE1DF91D0}" type="pres">
      <dgm:prSet presAssocID="{9CA43024-27E8-4BB5-B839-8C16842A9534}" presName="compNode" presStyleCnt="0"/>
      <dgm:spPr/>
    </dgm:pt>
    <dgm:pt modelId="{F0DC8A3F-7974-467F-955D-10BC83D3BC23}" type="pres">
      <dgm:prSet presAssocID="{9CA43024-27E8-4BB5-B839-8C16842A9534}" presName="iconBgRect" presStyleLbl="bgShp" presStyleIdx="0" presStyleCnt="3"/>
      <dgm:spPr>
        <a:prstGeom prst="round2DiagRect">
          <a:avLst>
            <a:gd name="adj1" fmla="val 29727"/>
            <a:gd name="adj2" fmla="val 0"/>
          </a:avLst>
        </a:prstGeom>
      </dgm:spPr>
    </dgm:pt>
    <dgm:pt modelId="{2C1A7B00-933C-475B-876E-03C42294A9B6}" type="pres">
      <dgm:prSet presAssocID="{9CA43024-27E8-4BB5-B839-8C16842A953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ilding"/>
        </a:ext>
      </dgm:extLst>
    </dgm:pt>
    <dgm:pt modelId="{CEA09ABA-3AD0-4679-B770-BADDFB20AA38}" type="pres">
      <dgm:prSet presAssocID="{9CA43024-27E8-4BB5-B839-8C16842A9534}" presName="spaceRect" presStyleCnt="0"/>
      <dgm:spPr/>
    </dgm:pt>
    <dgm:pt modelId="{1D9D9E58-03AA-4804-A561-30F426CFA358}" type="pres">
      <dgm:prSet presAssocID="{9CA43024-27E8-4BB5-B839-8C16842A9534}" presName="textRect" presStyleLbl="revTx" presStyleIdx="0" presStyleCnt="3">
        <dgm:presLayoutVars>
          <dgm:chMax val="1"/>
          <dgm:chPref val="1"/>
        </dgm:presLayoutVars>
      </dgm:prSet>
      <dgm:spPr/>
    </dgm:pt>
    <dgm:pt modelId="{52E2AF87-251A-4F23-9603-102A8C965038}" type="pres">
      <dgm:prSet presAssocID="{9116C41E-ECBE-4E55-9071-914593A056DB}" presName="sibTrans" presStyleCnt="0"/>
      <dgm:spPr/>
    </dgm:pt>
    <dgm:pt modelId="{248EC799-11EE-40CF-9694-A528AFF0A571}" type="pres">
      <dgm:prSet presAssocID="{5DC99411-7325-4595-BFB2-D65F42126B54}" presName="compNode" presStyleCnt="0"/>
      <dgm:spPr/>
    </dgm:pt>
    <dgm:pt modelId="{A844BEC8-3021-45F1-91AB-5F11E8DEED75}" type="pres">
      <dgm:prSet presAssocID="{5DC99411-7325-4595-BFB2-D65F42126B54}" presName="iconBgRect" presStyleLbl="bgShp" presStyleIdx="1" presStyleCnt="3"/>
      <dgm:spPr>
        <a:prstGeom prst="round2DiagRect">
          <a:avLst>
            <a:gd name="adj1" fmla="val 29727"/>
            <a:gd name="adj2" fmla="val 0"/>
          </a:avLst>
        </a:prstGeom>
      </dgm:spPr>
    </dgm:pt>
    <dgm:pt modelId="{78AD5DFC-25D0-423B-85CC-4EE80A1E896A}" type="pres">
      <dgm:prSet presAssocID="{5DC99411-7325-4595-BFB2-D65F42126B5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nching Diagram"/>
        </a:ext>
      </dgm:extLst>
    </dgm:pt>
    <dgm:pt modelId="{90C94D5F-1730-4FB7-A1F5-58AE3BE9569C}" type="pres">
      <dgm:prSet presAssocID="{5DC99411-7325-4595-BFB2-D65F42126B54}" presName="spaceRect" presStyleCnt="0"/>
      <dgm:spPr/>
    </dgm:pt>
    <dgm:pt modelId="{E9FC0989-5702-4224-AD3C-E38E857763AA}" type="pres">
      <dgm:prSet presAssocID="{5DC99411-7325-4595-BFB2-D65F42126B54}" presName="textRect" presStyleLbl="revTx" presStyleIdx="1" presStyleCnt="3">
        <dgm:presLayoutVars>
          <dgm:chMax val="1"/>
          <dgm:chPref val="1"/>
        </dgm:presLayoutVars>
      </dgm:prSet>
      <dgm:spPr/>
    </dgm:pt>
    <dgm:pt modelId="{8C7196E2-79D6-4F43-AA6C-8F7F1F42757D}" type="pres">
      <dgm:prSet presAssocID="{8B755F4F-5A49-40F3-9B32-75975846CBE0}" presName="sibTrans" presStyleCnt="0"/>
      <dgm:spPr/>
    </dgm:pt>
    <dgm:pt modelId="{155E6197-1008-4794-85F5-7DFED3981F45}" type="pres">
      <dgm:prSet presAssocID="{4EFEEE2C-FD05-4932-9F61-4E1B86456CAF}" presName="compNode" presStyleCnt="0"/>
      <dgm:spPr/>
    </dgm:pt>
    <dgm:pt modelId="{A7ED41F0-5220-444F-A187-CABCB6FBCC47}" type="pres">
      <dgm:prSet presAssocID="{4EFEEE2C-FD05-4932-9F61-4E1B86456CAF}" presName="iconBgRect" presStyleLbl="bgShp" presStyleIdx="2" presStyleCnt="3"/>
      <dgm:spPr>
        <a:prstGeom prst="round2DiagRect">
          <a:avLst>
            <a:gd name="adj1" fmla="val 29727"/>
            <a:gd name="adj2" fmla="val 0"/>
          </a:avLst>
        </a:prstGeom>
      </dgm:spPr>
    </dgm:pt>
    <dgm:pt modelId="{B6044FDC-8198-4D9C-ABC5-0A7C32921C06}" type="pres">
      <dgm:prSet presAssocID="{4EFEEE2C-FD05-4932-9F61-4E1B86456CAF}"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Judge"/>
        </a:ext>
      </dgm:extLst>
    </dgm:pt>
    <dgm:pt modelId="{B573395D-D87B-42EF-98B3-A0C4FA73C838}" type="pres">
      <dgm:prSet presAssocID="{4EFEEE2C-FD05-4932-9F61-4E1B86456CAF}" presName="spaceRect" presStyleCnt="0"/>
      <dgm:spPr/>
    </dgm:pt>
    <dgm:pt modelId="{17D88DF6-9952-47B7-88EA-8D91CF118690}" type="pres">
      <dgm:prSet presAssocID="{4EFEEE2C-FD05-4932-9F61-4E1B86456CAF}" presName="textRect" presStyleLbl="revTx" presStyleIdx="2" presStyleCnt="3">
        <dgm:presLayoutVars>
          <dgm:chMax val="1"/>
          <dgm:chPref val="1"/>
        </dgm:presLayoutVars>
      </dgm:prSet>
      <dgm:spPr/>
    </dgm:pt>
  </dgm:ptLst>
  <dgm:cxnLst>
    <dgm:cxn modelId="{0A8AE524-447A-484C-B659-9BEF12D743AF}" type="presOf" srcId="{9CA43024-27E8-4BB5-B839-8C16842A9534}" destId="{1D9D9E58-03AA-4804-A561-30F426CFA358}" srcOrd="0" destOrd="0" presId="urn:microsoft.com/office/officeart/2018/5/layout/IconLeafLabelList"/>
    <dgm:cxn modelId="{4EE09177-3EB6-4EF4-9601-EFA2320243CD}" srcId="{EE7C5BDA-AAEB-4656-AB43-EE51EF0FA564}" destId="{9CA43024-27E8-4BB5-B839-8C16842A9534}" srcOrd="0" destOrd="0" parTransId="{03A42C06-155F-404D-AB6B-ED1DDE7CE7F6}" sibTransId="{9116C41E-ECBE-4E55-9071-914593A056DB}"/>
    <dgm:cxn modelId="{E4CCAF57-C8D3-4EE8-A2F3-D1FE56AE167A}" srcId="{EE7C5BDA-AAEB-4656-AB43-EE51EF0FA564}" destId="{5DC99411-7325-4595-BFB2-D65F42126B54}" srcOrd="1" destOrd="0" parTransId="{89B70105-6DEC-465F-AF97-9466DA546685}" sibTransId="{8B755F4F-5A49-40F3-9B32-75975846CBE0}"/>
    <dgm:cxn modelId="{79B702CD-B697-42C8-AE7C-99C986A77940}" srcId="{EE7C5BDA-AAEB-4656-AB43-EE51EF0FA564}" destId="{4EFEEE2C-FD05-4932-9F61-4E1B86456CAF}" srcOrd="2" destOrd="0" parTransId="{759A2E11-E427-4B78-84AA-D4F87D5EC640}" sibTransId="{C2CBD82C-B773-4590-BF30-77D642178EDA}"/>
    <dgm:cxn modelId="{B1DDECE5-FD29-4A5D-8154-739798346226}" type="presOf" srcId="{5DC99411-7325-4595-BFB2-D65F42126B54}" destId="{E9FC0989-5702-4224-AD3C-E38E857763AA}" srcOrd="0" destOrd="0" presId="urn:microsoft.com/office/officeart/2018/5/layout/IconLeafLabelList"/>
    <dgm:cxn modelId="{AB4FC7E9-E127-4CDF-8300-65A1B585D838}" type="presOf" srcId="{4EFEEE2C-FD05-4932-9F61-4E1B86456CAF}" destId="{17D88DF6-9952-47B7-88EA-8D91CF118690}" srcOrd="0" destOrd="0" presId="urn:microsoft.com/office/officeart/2018/5/layout/IconLeafLabelList"/>
    <dgm:cxn modelId="{7CFB10FF-B888-4274-8669-91796468B663}" type="presOf" srcId="{EE7C5BDA-AAEB-4656-AB43-EE51EF0FA564}" destId="{DB26EB10-140A-4642-B04C-F83F86E143B6}" srcOrd="0" destOrd="0" presId="urn:microsoft.com/office/officeart/2018/5/layout/IconLeafLabelList"/>
    <dgm:cxn modelId="{21EE9E8E-0B12-4754-BE89-FF18630A5AF6}" type="presParOf" srcId="{DB26EB10-140A-4642-B04C-F83F86E143B6}" destId="{93E99934-5F01-4592-AC0A-FB1BE1DF91D0}" srcOrd="0" destOrd="0" presId="urn:microsoft.com/office/officeart/2018/5/layout/IconLeafLabelList"/>
    <dgm:cxn modelId="{37FF263B-F18A-4ED6-8ACE-E97BEF6702BF}" type="presParOf" srcId="{93E99934-5F01-4592-AC0A-FB1BE1DF91D0}" destId="{F0DC8A3F-7974-467F-955D-10BC83D3BC23}" srcOrd="0" destOrd="0" presId="urn:microsoft.com/office/officeart/2018/5/layout/IconLeafLabelList"/>
    <dgm:cxn modelId="{6850E3BD-BC4A-4E04-8025-72AC08980D93}" type="presParOf" srcId="{93E99934-5F01-4592-AC0A-FB1BE1DF91D0}" destId="{2C1A7B00-933C-475B-876E-03C42294A9B6}" srcOrd="1" destOrd="0" presId="urn:microsoft.com/office/officeart/2018/5/layout/IconLeafLabelList"/>
    <dgm:cxn modelId="{723997DD-6C7D-485C-9AA9-07D4EE4857A8}" type="presParOf" srcId="{93E99934-5F01-4592-AC0A-FB1BE1DF91D0}" destId="{CEA09ABA-3AD0-4679-B770-BADDFB20AA38}" srcOrd="2" destOrd="0" presId="urn:microsoft.com/office/officeart/2018/5/layout/IconLeafLabelList"/>
    <dgm:cxn modelId="{E0A0AD35-10D1-4F12-A635-E945C75BD6ED}" type="presParOf" srcId="{93E99934-5F01-4592-AC0A-FB1BE1DF91D0}" destId="{1D9D9E58-03AA-4804-A561-30F426CFA358}" srcOrd="3" destOrd="0" presId="urn:microsoft.com/office/officeart/2018/5/layout/IconLeafLabelList"/>
    <dgm:cxn modelId="{80ABC3E5-3A41-44B9-9E35-5D83D16C3DE1}" type="presParOf" srcId="{DB26EB10-140A-4642-B04C-F83F86E143B6}" destId="{52E2AF87-251A-4F23-9603-102A8C965038}" srcOrd="1" destOrd="0" presId="urn:microsoft.com/office/officeart/2018/5/layout/IconLeafLabelList"/>
    <dgm:cxn modelId="{6CA5FD53-FED5-4D04-B527-8E10147208EE}" type="presParOf" srcId="{DB26EB10-140A-4642-B04C-F83F86E143B6}" destId="{248EC799-11EE-40CF-9694-A528AFF0A571}" srcOrd="2" destOrd="0" presId="urn:microsoft.com/office/officeart/2018/5/layout/IconLeafLabelList"/>
    <dgm:cxn modelId="{A3C4DCA7-2FDB-4FA3-AFBC-B5DDDF54DFAF}" type="presParOf" srcId="{248EC799-11EE-40CF-9694-A528AFF0A571}" destId="{A844BEC8-3021-45F1-91AB-5F11E8DEED75}" srcOrd="0" destOrd="0" presId="urn:microsoft.com/office/officeart/2018/5/layout/IconLeafLabelList"/>
    <dgm:cxn modelId="{CEB1E3EA-A9FA-41EA-B1EE-B61937100CCF}" type="presParOf" srcId="{248EC799-11EE-40CF-9694-A528AFF0A571}" destId="{78AD5DFC-25D0-423B-85CC-4EE80A1E896A}" srcOrd="1" destOrd="0" presId="urn:microsoft.com/office/officeart/2018/5/layout/IconLeafLabelList"/>
    <dgm:cxn modelId="{B82C5238-3722-4AF8-9232-1C057E081C3E}" type="presParOf" srcId="{248EC799-11EE-40CF-9694-A528AFF0A571}" destId="{90C94D5F-1730-4FB7-A1F5-58AE3BE9569C}" srcOrd="2" destOrd="0" presId="urn:microsoft.com/office/officeart/2018/5/layout/IconLeafLabelList"/>
    <dgm:cxn modelId="{906E20C0-B3B2-4C70-9675-B20058DC5FBB}" type="presParOf" srcId="{248EC799-11EE-40CF-9694-A528AFF0A571}" destId="{E9FC0989-5702-4224-AD3C-E38E857763AA}" srcOrd="3" destOrd="0" presId="urn:microsoft.com/office/officeart/2018/5/layout/IconLeafLabelList"/>
    <dgm:cxn modelId="{16471073-4AA9-41D8-834D-BB86AE1CAD47}" type="presParOf" srcId="{DB26EB10-140A-4642-B04C-F83F86E143B6}" destId="{8C7196E2-79D6-4F43-AA6C-8F7F1F42757D}" srcOrd="3" destOrd="0" presId="urn:microsoft.com/office/officeart/2018/5/layout/IconLeafLabelList"/>
    <dgm:cxn modelId="{B070AF2D-5E72-4713-ADC4-2B07AEEFEA6D}" type="presParOf" srcId="{DB26EB10-140A-4642-B04C-F83F86E143B6}" destId="{155E6197-1008-4794-85F5-7DFED3981F45}" srcOrd="4" destOrd="0" presId="urn:microsoft.com/office/officeart/2018/5/layout/IconLeafLabelList"/>
    <dgm:cxn modelId="{155FD26B-BD9E-4EFD-8225-0D0BF340A58A}" type="presParOf" srcId="{155E6197-1008-4794-85F5-7DFED3981F45}" destId="{A7ED41F0-5220-444F-A187-CABCB6FBCC47}" srcOrd="0" destOrd="0" presId="urn:microsoft.com/office/officeart/2018/5/layout/IconLeafLabelList"/>
    <dgm:cxn modelId="{C1312BE9-875F-4D58-878B-5B83380D4E36}" type="presParOf" srcId="{155E6197-1008-4794-85F5-7DFED3981F45}" destId="{B6044FDC-8198-4D9C-ABC5-0A7C32921C06}" srcOrd="1" destOrd="0" presId="urn:microsoft.com/office/officeart/2018/5/layout/IconLeafLabelList"/>
    <dgm:cxn modelId="{7F8098F4-DB87-4284-AFC1-CD7E14892A9A}" type="presParOf" srcId="{155E6197-1008-4794-85F5-7DFED3981F45}" destId="{B573395D-D87B-42EF-98B3-A0C4FA73C838}" srcOrd="2" destOrd="0" presId="urn:microsoft.com/office/officeart/2018/5/layout/IconLeafLabelList"/>
    <dgm:cxn modelId="{F48422E4-F1C7-439F-80B3-26ED8D001821}" type="presParOf" srcId="{155E6197-1008-4794-85F5-7DFED3981F45}" destId="{17D88DF6-9952-47B7-88EA-8D91CF118690}"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FDB192-C04D-4E98-921A-64DF9FF74327}"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F6551CA2-6296-4E99-AA2B-98F9C3D0AD6A}">
      <dgm:prSet/>
      <dgm:spPr/>
      <dgm:t>
        <a:bodyPr/>
        <a:lstStyle/>
        <a:p>
          <a:r>
            <a:rPr lang="en-US" dirty="0"/>
            <a:t>Digest: Says that a public agency does not need to set a certain wage level for a project that is affordable housing. (Flesch Readability Score: 60.6). Exempts certain projects for public works, primarily related to affordable housing, from the requirement to pay a prevailing rate of wage. Takes effect on the 91st day following adjournment sine die.</a:t>
          </a:r>
        </a:p>
      </dgm:t>
    </dgm:pt>
    <dgm:pt modelId="{444D8A4B-20C1-4057-A549-94D6DABFBBD2}" type="parTrans" cxnId="{AE827995-C06B-4888-884D-DBC5C410A0C8}">
      <dgm:prSet/>
      <dgm:spPr/>
      <dgm:t>
        <a:bodyPr/>
        <a:lstStyle/>
        <a:p>
          <a:endParaRPr lang="en-US"/>
        </a:p>
      </dgm:t>
    </dgm:pt>
    <dgm:pt modelId="{D2E1093E-6336-4430-9362-EAA783AC38ED}" type="sibTrans" cxnId="{AE827995-C06B-4888-884D-DBC5C410A0C8}">
      <dgm:prSet/>
      <dgm:spPr/>
      <dgm:t>
        <a:bodyPr/>
        <a:lstStyle/>
        <a:p>
          <a:endParaRPr lang="en-US"/>
        </a:p>
      </dgm:t>
    </dgm:pt>
    <dgm:pt modelId="{A94C40F9-ED87-4F6B-BF8F-886D326595F6}">
      <dgm:prSet/>
      <dgm:spPr/>
      <dgm:t>
        <a:bodyPr/>
        <a:lstStyle/>
        <a:p>
          <a:r>
            <a:rPr lang="en-US" dirty="0"/>
            <a:t>ORS 279C.810(1)(a)(H) provides an exemption for loans made by the state to a private party with the proceeds derived from the sale of bonds. 	</a:t>
          </a:r>
        </a:p>
      </dgm:t>
    </dgm:pt>
    <dgm:pt modelId="{0FE8C6B6-E1DF-4750-AE3F-1C26CAB767E5}" type="parTrans" cxnId="{38561E00-CA0C-4629-9D49-CA2DCD655D7B}">
      <dgm:prSet/>
      <dgm:spPr/>
      <dgm:t>
        <a:bodyPr/>
        <a:lstStyle/>
        <a:p>
          <a:endParaRPr lang="en-US"/>
        </a:p>
      </dgm:t>
    </dgm:pt>
    <dgm:pt modelId="{77757FB3-7524-4023-B6B4-3CE4A658530E}" type="sibTrans" cxnId="{38561E00-CA0C-4629-9D49-CA2DCD655D7B}">
      <dgm:prSet/>
      <dgm:spPr/>
      <dgm:t>
        <a:bodyPr/>
        <a:lstStyle/>
        <a:p>
          <a:endParaRPr lang="en-US"/>
        </a:p>
      </dgm:t>
    </dgm:pt>
    <dgm:pt modelId="{68719DDA-C570-43A4-85E5-87C119D25927}" type="pres">
      <dgm:prSet presAssocID="{11FDB192-C04D-4E98-921A-64DF9FF74327}" presName="hierChild1" presStyleCnt="0">
        <dgm:presLayoutVars>
          <dgm:chPref val="1"/>
          <dgm:dir/>
          <dgm:animOne val="branch"/>
          <dgm:animLvl val="lvl"/>
          <dgm:resizeHandles/>
        </dgm:presLayoutVars>
      </dgm:prSet>
      <dgm:spPr/>
    </dgm:pt>
    <dgm:pt modelId="{1CB4C427-456E-4A68-BAA8-7D6AA8A55E54}" type="pres">
      <dgm:prSet presAssocID="{F6551CA2-6296-4E99-AA2B-98F9C3D0AD6A}" presName="hierRoot1" presStyleCnt="0"/>
      <dgm:spPr/>
    </dgm:pt>
    <dgm:pt modelId="{C7B05012-0A84-43CD-9A40-D35D864F053D}" type="pres">
      <dgm:prSet presAssocID="{F6551CA2-6296-4E99-AA2B-98F9C3D0AD6A}" presName="composite" presStyleCnt="0"/>
      <dgm:spPr/>
    </dgm:pt>
    <dgm:pt modelId="{B3E0968C-1E42-4219-99C5-0067DB31B79C}" type="pres">
      <dgm:prSet presAssocID="{F6551CA2-6296-4E99-AA2B-98F9C3D0AD6A}" presName="background" presStyleLbl="node0" presStyleIdx="0" presStyleCnt="2"/>
      <dgm:spPr/>
    </dgm:pt>
    <dgm:pt modelId="{7DDDCB42-C036-444A-A2C7-2478EC4F0DAB}" type="pres">
      <dgm:prSet presAssocID="{F6551CA2-6296-4E99-AA2B-98F9C3D0AD6A}" presName="text" presStyleLbl="fgAcc0" presStyleIdx="0" presStyleCnt="2">
        <dgm:presLayoutVars>
          <dgm:chPref val="3"/>
        </dgm:presLayoutVars>
      </dgm:prSet>
      <dgm:spPr/>
    </dgm:pt>
    <dgm:pt modelId="{EF0A78C3-0250-4E90-86C8-A1DA20C9E379}" type="pres">
      <dgm:prSet presAssocID="{F6551CA2-6296-4E99-AA2B-98F9C3D0AD6A}" presName="hierChild2" presStyleCnt="0"/>
      <dgm:spPr/>
    </dgm:pt>
    <dgm:pt modelId="{FF3A45B3-887A-442B-B9DC-D3E43626335C}" type="pres">
      <dgm:prSet presAssocID="{A94C40F9-ED87-4F6B-BF8F-886D326595F6}" presName="hierRoot1" presStyleCnt="0"/>
      <dgm:spPr/>
    </dgm:pt>
    <dgm:pt modelId="{47715724-0888-42D9-AA07-A373EA40A4CE}" type="pres">
      <dgm:prSet presAssocID="{A94C40F9-ED87-4F6B-BF8F-886D326595F6}" presName="composite" presStyleCnt="0"/>
      <dgm:spPr/>
    </dgm:pt>
    <dgm:pt modelId="{EBDAA4EB-D5C8-4A2E-BE80-57262A2EF950}" type="pres">
      <dgm:prSet presAssocID="{A94C40F9-ED87-4F6B-BF8F-886D326595F6}" presName="background" presStyleLbl="node0" presStyleIdx="1" presStyleCnt="2"/>
      <dgm:spPr/>
    </dgm:pt>
    <dgm:pt modelId="{FCD3429C-203F-472B-941E-E3D1F5915EC5}" type="pres">
      <dgm:prSet presAssocID="{A94C40F9-ED87-4F6B-BF8F-886D326595F6}" presName="text" presStyleLbl="fgAcc0" presStyleIdx="1" presStyleCnt="2">
        <dgm:presLayoutVars>
          <dgm:chPref val="3"/>
        </dgm:presLayoutVars>
      </dgm:prSet>
      <dgm:spPr/>
    </dgm:pt>
    <dgm:pt modelId="{87607374-52BA-46EB-B577-9857545D9B82}" type="pres">
      <dgm:prSet presAssocID="{A94C40F9-ED87-4F6B-BF8F-886D326595F6}" presName="hierChild2" presStyleCnt="0"/>
      <dgm:spPr/>
    </dgm:pt>
  </dgm:ptLst>
  <dgm:cxnLst>
    <dgm:cxn modelId="{38561E00-CA0C-4629-9D49-CA2DCD655D7B}" srcId="{11FDB192-C04D-4E98-921A-64DF9FF74327}" destId="{A94C40F9-ED87-4F6B-BF8F-886D326595F6}" srcOrd="1" destOrd="0" parTransId="{0FE8C6B6-E1DF-4750-AE3F-1C26CAB767E5}" sibTransId="{77757FB3-7524-4023-B6B4-3CE4A658530E}"/>
    <dgm:cxn modelId="{D87A3B65-ADA0-4064-9578-63D5F85EDDDC}" type="presOf" srcId="{A94C40F9-ED87-4F6B-BF8F-886D326595F6}" destId="{FCD3429C-203F-472B-941E-E3D1F5915EC5}" srcOrd="0" destOrd="0" presId="urn:microsoft.com/office/officeart/2005/8/layout/hierarchy1"/>
    <dgm:cxn modelId="{0DD5236A-5570-4B5D-BACC-25A43C9F65F8}" type="presOf" srcId="{F6551CA2-6296-4E99-AA2B-98F9C3D0AD6A}" destId="{7DDDCB42-C036-444A-A2C7-2478EC4F0DAB}" srcOrd="0" destOrd="0" presId="urn:microsoft.com/office/officeart/2005/8/layout/hierarchy1"/>
    <dgm:cxn modelId="{9E182274-8908-44EE-918A-6B197BC8272F}" type="presOf" srcId="{11FDB192-C04D-4E98-921A-64DF9FF74327}" destId="{68719DDA-C570-43A4-85E5-87C119D25927}" srcOrd="0" destOrd="0" presId="urn:microsoft.com/office/officeart/2005/8/layout/hierarchy1"/>
    <dgm:cxn modelId="{AE827995-C06B-4888-884D-DBC5C410A0C8}" srcId="{11FDB192-C04D-4E98-921A-64DF9FF74327}" destId="{F6551CA2-6296-4E99-AA2B-98F9C3D0AD6A}" srcOrd="0" destOrd="0" parTransId="{444D8A4B-20C1-4057-A549-94D6DABFBBD2}" sibTransId="{D2E1093E-6336-4430-9362-EAA783AC38ED}"/>
    <dgm:cxn modelId="{75057A93-9363-45CB-903C-167CBE2C2B66}" type="presParOf" srcId="{68719DDA-C570-43A4-85E5-87C119D25927}" destId="{1CB4C427-456E-4A68-BAA8-7D6AA8A55E54}" srcOrd="0" destOrd="0" presId="urn:microsoft.com/office/officeart/2005/8/layout/hierarchy1"/>
    <dgm:cxn modelId="{5A9F11D3-ED38-49BC-ADB4-BF516AF09DFB}" type="presParOf" srcId="{1CB4C427-456E-4A68-BAA8-7D6AA8A55E54}" destId="{C7B05012-0A84-43CD-9A40-D35D864F053D}" srcOrd="0" destOrd="0" presId="urn:microsoft.com/office/officeart/2005/8/layout/hierarchy1"/>
    <dgm:cxn modelId="{8C78BE1E-DF07-4EBC-B957-D02ED826DF2A}" type="presParOf" srcId="{C7B05012-0A84-43CD-9A40-D35D864F053D}" destId="{B3E0968C-1E42-4219-99C5-0067DB31B79C}" srcOrd="0" destOrd="0" presId="urn:microsoft.com/office/officeart/2005/8/layout/hierarchy1"/>
    <dgm:cxn modelId="{43A50E8F-682F-4384-98C1-A3C3E84DBCDF}" type="presParOf" srcId="{C7B05012-0A84-43CD-9A40-D35D864F053D}" destId="{7DDDCB42-C036-444A-A2C7-2478EC4F0DAB}" srcOrd="1" destOrd="0" presId="urn:microsoft.com/office/officeart/2005/8/layout/hierarchy1"/>
    <dgm:cxn modelId="{F3048BB8-4C29-4BC8-AC9B-6325A32A7B51}" type="presParOf" srcId="{1CB4C427-456E-4A68-BAA8-7D6AA8A55E54}" destId="{EF0A78C3-0250-4E90-86C8-A1DA20C9E379}" srcOrd="1" destOrd="0" presId="urn:microsoft.com/office/officeart/2005/8/layout/hierarchy1"/>
    <dgm:cxn modelId="{2AABD98E-7D22-4489-BE2E-AAE2450F43D6}" type="presParOf" srcId="{68719DDA-C570-43A4-85E5-87C119D25927}" destId="{FF3A45B3-887A-442B-B9DC-D3E43626335C}" srcOrd="1" destOrd="0" presId="urn:microsoft.com/office/officeart/2005/8/layout/hierarchy1"/>
    <dgm:cxn modelId="{324CD25C-FA01-4D7A-8E00-8938DF4009B7}" type="presParOf" srcId="{FF3A45B3-887A-442B-B9DC-D3E43626335C}" destId="{47715724-0888-42D9-AA07-A373EA40A4CE}" srcOrd="0" destOrd="0" presId="urn:microsoft.com/office/officeart/2005/8/layout/hierarchy1"/>
    <dgm:cxn modelId="{907539A5-A7E5-47F7-A9F5-0653134D1879}" type="presParOf" srcId="{47715724-0888-42D9-AA07-A373EA40A4CE}" destId="{EBDAA4EB-D5C8-4A2E-BE80-57262A2EF950}" srcOrd="0" destOrd="0" presId="urn:microsoft.com/office/officeart/2005/8/layout/hierarchy1"/>
    <dgm:cxn modelId="{39E08E8E-E286-401C-A76C-D672F31D404E}" type="presParOf" srcId="{47715724-0888-42D9-AA07-A373EA40A4CE}" destId="{FCD3429C-203F-472B-941E-E3D1F5915EC5}" srcOrd="1" destOrd="0" presId="urn:microsoft.com/office/officeart/2005/8/layout/hierarchy1"/>
    <dgm:cxn modelId="{CB271117-7045-44D6-A908-22BD849149E1}" type="presParOf" srcId="{FF3A45B3-887A-442B-B9DC-D3E43626335C}" destId="{87607374-52BA-46EB-B577-9857545D9B8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C8A3F-7974-467F-955D-10BC83D3BC23}">
      <dsp:nvSpPr>
        <dsp:cNvPr id="0" name=""/>
        <dsp:cNvSpPr/>
      </dsp:nvSpPr>
      <dsp:spPr>
        <a:xfrm>
          <a:off x="718664" y="273902"/>
          <a:ext cx="1955812" cy="195581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1A7B00-933C-475B-876E-03C42294A9B6}">
      <dsp:nvSpPr>
        <dsp:cNvPr id="0" name=""/>
        <dsp:cNvSpPr/>
      </dsp:nvSpPr>
      <dsp:spPr>
        <a:xfrm>
          <a:off x="1135476" y="69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9D9E58-03AA-4804-A561-30F426CFA358}">
      <dsp:nvSpPr>
        <dsp:cNvPr id="0" name=""/>
        <dsp:cNvSpPr/>
      </dsp:nvSpPr>
      <dsp:spPr>
        <a:xfrm>
          <a:off x="93445" y="2838902"/>
          <a:ext cx="320625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Set the table – what are the state’s housing production goals, why, what has our history been of production, who is doing it well.</a:t>
          </a:r>
        </a:p>
      </dsp:txBody>
      <dsp:txXfrm>
        <a:off x="93445" y="2838902"/>
        <a:ext cx="3206250" cy="1080000"/>
      </dsp:txXfrm>
    </dsp:sp>
    <dsp:sp modelId="{A844BEC8-3021-45F1-91AB-5F11E8DEED75}">
      <dsp:nvSpPr>
        <dsp:cNvPr id="0" name=""/>
        <dsp:cNvSpPr/>
      </dsp:nvSpPr>
      <dsp:spPr>
        <a:xfrm>
          <a:off x="4486008" y="273902"/>
          <a:ext cx="1955812" cy="195581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AD5DFC-25D0-423B-85CC-4EE80A1E896A}">
      <dsp:nvSpPr>
        <dsp:cNvPr id="0" name=""/>
        <dsp:cNvSpPr/>
      </dsp:nvSpPr>
      <dsp:spPr>
        <a:xfrm>
          <a:off x="4902820" y="69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C0989-5702-4224-AD3C-E38E857763AA}">
      <dsp:nvSpPr>
        <dsp:cNvPr id="0" name=""/>
        <dsp:cNvSpPr/>
      </dsp:nvSpPr>
      <dsp:spPr>
        <a:xfrm>
          <a:off x="3860789" y="2838902"/>
          <a:ext cx="320625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What has the state passed, how have the underlying municipalities been impacted, what code changes have been incorporated, how have their plans for production changed, do we have any results – is it working? – Clackamas County, City of Oregon City</a:t>
          </a:r>
        </a:p>
      </dsp:txBody>
      <dsp:txXfrm>
        <a:off x="3860789" y="2838902"/>
        <a:ext cx="3206250" cy="1080000"/>
      </dsp:txXfrm>
    </dsp:sp>
    <dsp:sp modelId="{A7ED41F0-5220-444F-A187-CABCB6FBCC47}">
      <dsp:nvSpPr>
        <dsp:cNvPr id="0" name=""/>
        <dsp:cNvSpPr/>
      </dsp:nvSpPr>
      <dsp:spPr>
        <a:xfrm>
          <a:off x="8253352" y="273902"/>
          <a:ext cx="1955812" cy="195581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044FDC-8198-4D9C-ABC5-0A7C32921C06}">
      <dsp:nvSpPr>
        <dsp:cNvPr id="0" name=""/>
        <dsp:cNvSpPr/>
      </dsp:nvSpPr>
      <dsp:spPr>
        <a:xfrm>
          <a:off x="8670164" y="69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88DF6-9952-47B7-88EA-8D91CF118690}">
      <dsp:nvSpPr>
        <dsp:cNvPr id="0" name=""/>
        <dsp:cNvSpPr/>
      </dsp:nvSpPr>
      <dsp:spPr>
        <a:xfrm>
          <a:off x="7628133" y="2838902"/>
          <a:ext cx="320625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Compare the impacts on both the public side and the private side. Are these laws getting the desired outcome? </a:t>
          </a:r>
        </a:p>
      </dsp:txBody>
      <dsp:txXfrm>
        <a:off x="7628133" y="2838902"/>
        <a:ext cx="3206250" cy="108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0968C-1E42-4219-99C5-0067DB31B79C}">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DDCB42-C036-444A-A2C7-2478EC4F0DAB}">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Digest: Says that a public agency does not need to set a certain wage level for a project that is affordable housing. (Flesch Readability Score: 60.6). Exempts certain projects for public works, primarily related to affordable housing, from the requirement to pay a prevailing rate of wage. Takes effect on the 91st day following adjournment sine die.</a:t>
          </a:r>
        </a:p>
      </dsp:txBody>
      <dsp:txXfrm>
        <a:off x="608661" y="692298"/>
        <a:ext cx="4508047" cy="2799040"/>
      </dsp:txXfrm>
    </dsp:sp>
    <dsp:sp modelId="{EBDAA4EB-D5C8-4A2E-BE80-57262A2EF950}">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D3429C-203F-472B-941E-E3D1F5915EC5}">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ORS 279C.810(1)(a)(H) provides an exemption for loans made by the state to a private party with the proceeds derived from the sale of bonds. 	</a:t>
          </a:r>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020363-77B5-4176-8073-AC869BD7D9D7}" type="datetimeFigureOut">
              <a:rPr lang="en-US" smtClean="0"/>
              <a:t>4/26/2026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D8FA0F-17BD-43F0-A5BD-569E36A61822}" type="slidenum">
              <a:rPr lang="en-US" smtClean="0"/>
              <a:t>‹#›</a:t>
            </a:fld>
            <a:endParaRPr lang="en-US" dirty="0"/>
          </a:p>
        </p:txBody>
      </p:sp>
    </p:spTree>
    <p:extLst>
      <p:ext uri="{BB962C8B-B14F-4D97-AF65-F5344CB8AC3E}">
        <p14:creationId xmlns:p14="http://schemas.microsoft.com/office/powerpoint/2010/main" val="324880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vox.com/future-perfect/476647/housing-crisis-affordability-building-codes-yimby" TargetMode="External"/><Relationship Id="rId3" Type="http://schemas.openxmlformats.org/officeDocument/2006/relationships/hyperlink" Target="https://www.texastribune.org/2023/11/02/austin-minimum-parking-requirements-housing-shortage/" TargetMode="External"/><Relationship Id="rId7" Type="http://schemas.openxmlformats.org/officeDocument/2006/relationships/hyperlink" Target="https://www.archpaper.com/2025/04/austin-city-council-approves-code-change-to-allow-single-stair-construction/"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kut.org/austin/2024-08-16/builders-can-now-construct-homes-on-less-land-as-austins-new-minimum-lot-size-goes-into-effect" TargetMode="External"/><Relationship Id="rId5" Type="http://schemas.openxmlformats.org/officeDocument/2006/relationships/hyperlink" Target="https://www.texastribune.org/2023/12/07/austin-zoning-single-family-housing-costs/" TargetMode="External"/><Relationship Id="rId4" Type="http://schemas.openxmlformats.org/officeDocument/2006/relationships/hyperlink" Target="https://www.vox.com/23712664/parking-lots-urban-planning-cities-housing" TargetMode="External"/><Relationship Id="rId9" Type="http://schemas.openxmlformats.org/officeDocument/2006/relationships/hyperlink" Target="https://www.vox.com/housing/410115/housing-single-stair-building-code-icc-fire-safety-firefighters-research"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OCBA – We are a 501c(6), been around for over a decade, have expanded our topics to include those issues impacting all of Clackamas County</a:t>
            </a:r>
          </a:p>
          <a:p>
            <a:r>
              <a:rPr lang="en-US" dirty="0"/>
              <a:t>Sponsors – Asteria Gardens Senior Living, Petronella Donovan</a:t>
            </a:r>
          </a:p>
          <a:p>
            <a:r>
              <a:rPr lang="en-US" dirty="0"/>
              <a:t>Elected Officials - </a:t>
            </a:r>
          </a:p>
          <a:p>
            <a:r>
              <a:rPr lang="en-US" dirty="0"/>
              <a:t>Blue cards</a:t>
            </a:r>
          </a:p>
          <a:p>
            <a:r>
              <a:rPr lang="en-US" dirty="0"/>
              <a:t>Let’s get to panel introductions. I am an advocate of panelists speaking for themselves, so let’s start with you, Commissioner Helm. </a:t>
            </a:r>
          </a:p>
        </p:txBody>
      </p:sp>
      <p:sp>
        <p:nvSpPr>
          <p:cNvPr id="4" name="Slide Number Placeholder 3"/>
          <p:cNvSpPr>
            <a:spLocks noGrp="1"/>
          </p:cNvSpPr>
          <p:nvPr>
            <p:ph type="sldNum" sz="quarter" idx="5"/>
          </p:nvPr>
        </p:nvSpPr>
        <p:spPr/>
        <p:txBody>
          <a:bodyPr/>
          <a:lstStyle/>
          <a:p>
            <a:fld id="{F9D8FA0F-17BD-43F0-A5BD-569E36A61822}" type="slidenum">
              <a:rPr lang="en-US" smtClean="0"/>
              <a:t>1</a:t>
            </a:fld>
            <a:endParaRPr lang="en-US" dirty="0"/>
          </a:p>
        </p:txBody>
      </p:sp>
    </p:spTree>
    <p:extLst>
      <p:ext uri="{BB962C8B-B14F-4D97-AF65-F5344CB8AC3E}">
        <p14:creationId xmlns:p14="http://schemas.microsoft.com/office/powerpoint/2010/main" val="893381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dirty="0"/>
          </a:p>
        </p:txBody>
      </p:sp>
    </p:spTree>
    <p:extLst>
      <p:ext uri="{BB962C8B-B14F-4D97-AF65-F5344CB8AC3E}">
        <p14:creationId xmlns:p14="http://schemas.microsoft.com/office/powerpoint/2010/main" val="3537792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dirty="0"/>
          </a:p>
        </p:txBody>
      </p:sp>
    </p:spTree>
    <p:extLst>
      <p:ext uri="{BB962C8B-B14F-4D97-AF65-F5344CB8AC3E}">
        <p14:creationId xmlns:p14="http://schemas.microsoft.com/office/powerpoint/2010/main" val="2453734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15E05-FA26-A029-E463-02EA5812D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DF585-A7FB-78DC-4649-9064F908A063}"/>
              </a:ext>
            </a:extLst>
          </p:cNvPr>
          <p:cNvSpPr>
            <a:spLocks noGrp="1" noRot="1" noChangeAspect="1"/>
          </p:cNvSpPr>
          <p:nvPr>
            <p:ph type="sldImg"/>
          </p:nvPr>
        </p:nvSpPr>
        <p:spPr>
          <a:xfrm>
            <a:off x="4687888" y="671513"/>
            <a:ext cx="3225800" cy="1814512"/>
          </a:xfrm>
        </p:spPr>
      </p:sp>
      <p:sp>
        <p:nvSpPr>
          <p:cNvPr id="3" name="Notes Placeholder 2">
            <a:extLst>
              <a:ext uri="{FF2B5EF4-FFF2-40B4-BE49-F238E27FC236}">
                <a16:creationId xmlns:a16="http://schemas.microsoft.com/office/drawing/2014/main" id="{C29C60EC-F23D-809B-FCDE-570758E20C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FC30E5-FA8A-F868-B144-AF4E032BB297}"/>
              </a:ext>
            </a:extLst>
          </p:cNvPr>
          <p:cNvSpPr>
            <a:spLocks noGrp="1"/>
          </p:cNvSpPr>
          <p:nvPr>
            <p:ph type="sldNum" sz="quarter" idx="10"/>
          </p:nvPr>
        </p:nvSpPr>
        <p:spPr/>
        <p:txBody>
          <a:bodyPr/>
          <a:lstStyle/>
          <a:p>
            <a:fld id="{6E2A4870-B760-4B5F-A33B-94277C173659}"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780091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D742-90A9-02A1-3721-EF0DE70E4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7ABED-14FA-0C58-E8EC-3674CDBB2FA0}"/>
              </a:ext>
            </a:extLst>
          </p:cNvPr>
          <p:cNvSpPr>
            <a:spLocks noGrp="1" noRot="1" noChangeAspect="1"/>
          </p:cNvSpPr>
          <p:nvPr>
            <p:ph type="sldImg"/>
          </p:nvPr>
        </p:nvSpPr>
        <p:spPr>
          <a:xfrm>
            <a:off x="4687888" y="671513"/>
            <a:ext cx="3225800" cy="1814512"/>
          </a:xfrm>
        </p:spPr>
      </p:sp>
      <p:sp>
        <p:nvSpPr>
          <p:cNvPr id="3" name="Notes Placeholder 2">
            <a:extLst>
              <a:ext uri="{FF2B5EF4-FFF2-40B4-BE49-F238E27FC236}">
                <a16:creationId xmlns:a16="http://schemas.microsoft.com/office/drawing/2014/main" id="{1B906E6A-9C33-3E99-C587-99050FF7FD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5A6586-C64C-2DF8-C6E3-ED47A8F0EF9D}"/>
              </a:ext>
            </a:extLst>
          </p:cNvPr>
          <p:cNvSpPr>
            <a:spLocks noGrp="1"/>
          </p:cNvSpPr>
          <p:nvPr>
            <p:ph type="sldNum" sz="quarter" idx="10"/>
          </p:nvPr>
        </p:nvSpPr>
        <p:spPr/>
        <p:txBody>
          <a:bodyPr/>
          <a:lstStyle/>
          <a:p>
            <a:fld id="{6E2A4870-B760-4B5F-A33B-94277C173659}"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174938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BBEF-4C85-793C-8389-997323860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14BFD-BDAB-F40E-9ECD-A723AD1CC00C}"/>
              </a:ext>
            </a:extLst>
          </p:cNvPr>
          <p:cNvSpPr>
            <a:spLocks noGrp="1" noRot="1" noChangeAspect="1"/>
          </p:cNvSpPr>
          <p:nvPr>
            <p:ph type="sldImg"/>
          </p:nvPr>
        </p:nvSpPr>
        <p:spPr>
          <a:xfrm>
            <a:off x="4687888" y="671513"/>
            <a:ext cx="3225800" cy="1814512"/>
          </a:xfrm>
        </p:spPr>
      </p:sp>
      <p:sp>
        <p:nvSpPr>
          <p:cNvPr id="3" name="Notes Placeholder 2">
            <a:extLst>
              <a:ext uri="{FF2B5EF4-FFF2-40B4-BE49-F238E27FC236}">
                <a16:creationId xmlns:a16="http://schemas.microsoft.com/office/drawing/2014/main" id="{F94188F5-D3FA-CBAA-636D-72F6F2683C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B3CACB-0585-F655-985E-52454310624E}"/>
              </a:ext>
            </a:extLst>
          </p:cNvPr>
          <p:cNvSpPr>
            <a:spLocks noGrp="1"/>
          </p:cNvSpPr>
          <p:nvPr>
            <p:ph type="sldNum" sz="quarter" idx="10"/>
          </p:nvPr>
        </p:nvSpPr>
        <p:spPr/>
        <p:txBody>
          <a:bodyPr/>
          <a:lstStyle/>
          <a:p>
            <a:fld id="{6E2A4870-B760-4B5F-A33B-94277C173659}"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852255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020A3-7BBE-ACFD-9375-6F6B1DF8F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823E4-3361-6433-39F3-C6601B8D03E1}"/>
              </a:ext>
            </a:extLst>
          </p:cNvPr>
          <p:cNvSpPr>
            <a:spLocks noGrp="1" noRot="1" noChangeAspect="1"/>
          </p:cNvSpPr>
          <p:nvPr>
            <p:ph type="sldImg"/>
          </p:nvPr>
        </p:nvSpPr>
        <p:spPr>
          <a:xfrm>
            <a:off x="4687888" y="671513"/>
            <a:ext cx="3225800" cy="1814512"/>
          </a:xfrm>
        </p:spPr>
      </p:sp>
      <p:sp>
        <p:nvSpPr>
          <p:cNvPr id="3" name="Notes Placeholder 2">
            <a:extLst>
              <a:ext uri="{FF2B5EF4-FFF2-40B4-BE49-F238E27FC236}">
                <a16:creationId xmlns:a16="http://schemas.microsoft.com/office/drawing/2014/main" id="{60615229-BE83-FED0-E3AB-E34243C447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DB258B-116D-790A-7228-4CBE6970DBD6}"/>
              </a:ext>
            </a:extLst>
          </p:cNvPr>
          <p:cNvSpPr>
            <a:spLocks noGrp="1"/>
          </p:cNvSpPr>
          <p:nvPr>
            <p:ph type="sldNum" sz="quarter" idx="10"/>
          </p:nvPr>
        </p:nvSpPr>
        <p:spPr/>
        <p:txBody>
          <a:bodyPr/>
          <a:lstStyle/>
          <a:p>
            <a:fld id="{6E2A4870-B760-4B5F-A33B-94277C173659}"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754739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A8085-14A3-C938-F13E-6F924D97E0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7BF58-00B1-C706-9EC4-F571914068F6}"/>
              </a:ext>
            </a:extLst>
          </p:cNvPr>
          <p:cNvSpPr>
            <a:spLocks noGrp="1" noRot="1" noChangeAspect="1"/>
          </p:cNvSpPr>
          <p:nvPr>
            <p:ph type="sldImg"/>
          </p:nvPr>
        </p:nvSpPr>
        <p:spPr>
          <a:xfrm>
            <a:off x="4687888" y="671513"/>
            <a:ext cx="3225800" cy="1814512"/>
          </a:xfrm>
        </p:spPr>
      </p:sp>
      <p:sp>
        <p:nvSpPr>
          <p:cNvPr id="3" name="Notes Placeholder 2">
            <a:extLst>
              <a:ext uri="{FF2B5EF4-FFF2-40B4-BE49-F238E27FC236}">
                <a16:creationId xmlns:a16="http://schemas.microsoft.com/office/drawing/2014/main" id="{DCAC825A-A90B-F825-F5CE-7AE4F573D4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4EA341-849A-101D-7C31-375D49784846}"/>
              </a:ext>
            </a:extLst>
          </p:cNvPr>
          <p:cNvSpPr>
            <a:spLocks noGrp="1"/>
          </p:cNvSpPr>
          <p:nvPr>
            <p:ph type="sldNum" sz="quarter" idx="10"/>
          </p:nvPr>
        </p:nvSpPr>
        <p:spPr/>
        <p:txBody>
          <a:bodyPr/>
          <a:lstStyle/>
          <a:p>
            <a:fld id="{6E2A4870-B760-4B5F-A33B-94277C173659}"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801955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2007, Oregon legislators adopted a law setting a state policy and goal to reduce Oregon’s climate pollution by 75% by 2050.</a:t>
            </a:r>
          </a:p>
          <a:p>
            <a:r>
              <a:rPr lang="en-US" dirty="0"/>
              <a:t>Transportation is responsible for 36 or 38% depending on where you look in the data.  </a:t>
            </a:r>
          </a:p>
        </p:txBody>
      </p:sp>
      <p:sp>
        <p:nvSpPr>
          <p:cNvPr id="4" name="Slide Number Placeholder 3"/>
          <p:cNvSpPr>
            <a:spLocks noGrp="1"/>
          </p:cNvSpPr>
          <p:nvPr>
            <p:ph type="sldNum" sz="quarter" idx="5"/>
          </p:nvPr>
        </p:nvSpPr>
        <p:spPr/>
        <p:txBody>
          <a:bodyPr/>
          <a:lstStyle/>
          <a:p>
            <a:fld id="{F9D8FA0F-17BD-43F0-A5BD-569E36A61822}" type="slidenum">
              <a:rPr lang="en-US" smtClean="0"/>
              <a:t>25</a:t>
            </a:fld>
            <a:endParaRPr lang="en-US" dirty="0"/>
          </a:p>
        </p:txBody>
      </p:sp>
    </p:spTree>
    <p:extLst>
      <p:ext uri="{BB962C8B-B14F-4D97-AF65-F5344CB8AC3E}">
        <p14:creationId xmlns:p14="http://schemas.microsoft.com/office/powerpoint/2010/main" val="2613112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Senate, 28-2 (Neron Misslin, Robinson), House, 52-1 (Rieke Smith), June 5, 2026 effective date</a:t>
            </a:r>
          </a:p>
        </p:txBody>
      </p:sp>
      <p:sp>
        <p:nvSpPr>
          <p:cNvPr id="4" name="Slide Number Placeholder 3"/>
          <p:cNvSpPr>
            <a:spLocks noGrp="1"/>
          </p:cNvSpPr>
          <p:nvPr>
            <p:ph type="sldNum" sz="quarter" idx="5"/>
          </p:nvPr>
        </p:nvSpPr>
        <p:spPr/>
        <p:txBody>
          <a:bodyPr/>
          <a:lstStyle/>
          <a:p>
            <a:fld id="{F9D8FA0F-17BD-43F0-A5BD-569E36A61822}" type="slidenum">
              <a:rPr lang="en-US" smtClean="0"/>
              <a:t>26</a:t>
            </a:fld>
            <a:endParaRPr lang="en-US" dirty="0"/>
          </a:p>
        </p:txBody>
      </p:sp>
    </p:spTree>
    <p:extLst>
      <p:ext uri="{BB962C8B-B14F-4D97-AF65-F5344CB8AC3E}">
        <p14:creationId xmlns:p14="http://schemas.microsoft.com/office/powerpoint/2010/main" val="2957309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Effective January 1, 2026</a:t>
            </a:r>
          </a:p>
        </p:txBody>
      </p:sp>
      <p:sp>
        <p:nvSpPr>
          <p:cNvPr id="4" name="Slide Number Placeholder 3"/>
          <p:cNvSpPr>
            <a:spLocks noGrp="1"/>
          </p:cNvSpPr>
          <p:nvPr>
            <p:ph type="sldNum" sz="quarter" idx="5"/>
          </p:nvPr>
        </p:nvSpPr>
        <p:spPr/>
        <p:txBody>
          <a:bodyPr/>
          <a:lstStyle/>
          <a:p>
            <a:fld id="{F9D8FA0F-17BD-43F0-A5BD-569E36A61822}" type="slidenum">
              <a:rPr lang="en-US" smtClean="0"/>
              <a:t>27</a:t>
            </a:fld>
            <a:endParaRPr lang="en-US" dirty="0"/>
          </a:p>
        </p:txBody>
      </p:sp>
    </p:spTree>
    <p:extLst>
      <p:ext uri="{BB962C8B-B14F-4D97-AF65-F5344CB8AC3E}">
        <p14:creationId xmlns:p14="http://schemas.microsoft.com/office/powerpoint/2010/main" val="3279726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FRED – Federal Reserve Bank of St. Louis</a:t>
            </a:r>
          </a:p>
        </p:txBody>
      </p:sp>
      <p:sp>
        <p:nvSpPr>
          <p:cNvPr id="4" name="Slide Number Placeholder 3"/>
          <p:cNvSpPr>
            <a:spLocks noGrp="1"/>
          </p:cNvSpPr>
          <p:nvPr>
            <p:ph type="sldNum" sz="quarter" idx="5"/>
          </p:nvPr>
        </p:nvSpPr>
        <p:spPr/>
        <p:txBody>
          <a:bodyPr/>
          <a:lstStyle/>
          <a:p>
            <a:fld id="{F9D8FA0F-17BD-43F0-A5BD-569E36A61822}" type="slidenum">
              <a:rPr lang="en-US" smtClean="0"/>
              <a:t>4</a:t>
            </a:fld>
            <a:endParaRPr lang="en-US" dirty="0"/>
          </a:p>
        </p:txBody>
      </p:sp>
    </p:spTree>
    <p:extLst>
      <p:ext uri="{BB962C8B-B14F-4D97-AF65-F5344CB8AC3E}">
        <p14:creationId xmlns:p14="http://schemas.microsoft.com/office/powerpoint/2010/main" val="1493883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Effective January 1, 2026. House, 31-26, Senate, 17-12. </a:t>
            </a:r>
          </a:p>
        </p:txBody>
      </p:sp>
      <p:sp>
        <p:nvSpPr>
          <p:cNvPr id="4" name="Slide Number Placeholder 3"/>
          <p:cNvSpPr>
            <a:spLocks noGrp="1"/>
          </p:cNvSpPr>
          <p:nvPr>
            <p:ph type="sldNum" sz="quarter" idx="5"/>
          </p:nvPr>
        </p:nvSpPr>
        <p:spPr/>
        <p:txBody>
          <a:bodyPr/>
          <a:lstStyle/>
          <a:p>
            <a:fld id="{F9D8FA0F-17BD-43F0-A5BD-569E36A61822}" type="slidenum">
              <a:rPr lang="en-US" smtClean="0"/>
              <a:t>28</a:t>
            </a:fld>
            <a:endParaRPr lang="en-US" dirty="0"/>
          </a:p>
        </p:txBody>
      </p:sp>
    </p:spTree>
    <p:extLst>
      <p:ext uri="{BB962C8B-B14F-4D97-AF65-F5344CB8AC3E}">
        <p14:creationId xmlns:p14="http://schemas.microsoft.com/office/powerpoint/2010/main" val="4053906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Labor commissioner, Christina Stephenson. </a:t>
            </a:r>
          </a:p>
          <a:p>
            <a:r>
              <a:rPr lang="en-US" sz="1200" b="0" i="1" u="none" strike="noStrike" kern="1200" baseline="0" dirty="0">
                <a:solidFill>
                  <a:schemeClr val="tx1"/>
                </a:solidFill>
                <a:latin typeface="+mn-lt"/>
                <a:ea typeface="+mn-ea"/>
                <a:cs typeface="+mn-cs"/>
              </a:rPr>
              <a:t>Eugene Downtown Riverfront Development,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Cash cap of $749,999 – has not been changed in decades	</a:t>
            </a:r>
          </a:p>
          <a:p>
            <a:endParaRPr lang="en-US" dirty="0"/>
          </a:p>
        </p:txBody>
      </p:sp>
      <p:sp>
        <p:nvSpPr>
          <p:cNvPr id="4" name="Slide Number Placeholder 3"/>
          <p:cNvSpPr>
            <a:spLocks noGrp="1"/>
          </p:cNvSpPr>
          <p:nvPr>
            <p:ph type="sldNum" sz="quarter" idx="5"/>
          </p:nvPr>
        </p:nvSpPr>
        <p:spPr/>
        <p:txBody>
          <a:bodyPr/>
          <a:lstStyle/>
          <a:p>
            <a:fld id="{F9D8FA0F-17BD-43F0-A5BD-569E36A61822}" type="slidenum">
              <a:rPr lang="en-US" smtClean="0"/>
              <a:t>29</a:t>
            </a:fld>
            <a:endParaRPr lang="en-US" dirty="0"/>
          </a:p>
        </p:txBody>
      </p:sp>
    </p:spTree>
    <p:extLst>
      <p:ext uri="{BB962C8B-B14F-4D97-AF65-F5344CB8AC3E}">
        <p14:creationId xmlns:p14="http://schemas.microsoft.com/office/powerpoint/2010/main" val="3530582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July 1, 2024 through June 30, 2025, the average cost per square foot of new construction properties that completed construction during that period was $318, or 131% of the combined 2024 and 2025 national average construction costs per square foot as reported by RS Means data ($242). This is above the target of 100%, which is a negative result. For properties that were preserved and went through significant rehabilitation, the average cost per square foot of that rehabilitation was $197, which is 170% of the combined 2024 and 2025 national average rehabilitation costs per square foot as reported by RS Means data ($115). This is above the target of 100%, which is a negative result. </a:t>
            </a:r>
          </a:p>
          <a:p>
            <a:r>
              <a:rPr lang="en-US" dirty="0"/>
              <a:t>From July 1, 2024 through June 30, 2025, the average cost per square foot of new construction properties that completed construction during that period was $318, or 131% of the combined 2024 and 2025 national average construction costs per square foot as reported by RS Means data ($242). This is above the target of 100%, which is a negative result. For properties that were preserved and went through significant rehabilitation, the average cost per square foot of that rehabilitation was $197, which is 170% of the combined 2024 and 2025 national average rehabilitation costs per square foot as reported by RS Means data ($115). This is above the target of 100%, which is a negative result. </a:t>
            </a:r>
          </a:p>
        </p:txBody>
      </p:sp>
      <p:sp>
        <p:nvSpPr>
          <p:cNvPr id="4" name="Slide Number Placeholder 3"/>
          <p:cNvSpPr>
            <a:spLocks noGrp="1"/>
          </p:cNvSpPr>
          <p:nvPr>
            <p:ph type="sldNum" sz="quarter" idx="5"/>
          </p:nvPr>
        </p:nvSpPr>
        <p:spPr/>
        <p:txBody>
          <a:bodyPr/>
          <a:lstStyle/>
          <a:p>
            <a:fld id="{F9D8FA0F-17BD-43F0-A5BD-569E36A61822}" type="slidenum">
              <a:rPr lang="en-US" smtClean="0"/>
              <a:t>30</a:t>
            </a:fld>
            <a:endParaRPr lang="en-US" dirty="0"/>
          </a:p>
        </p:txBody>
      </p:sp>
    </p:spTree>
    <p:extLst>
      <p:ext uri="{BB962C8B-B14F-4D97-AF65-F5344CB8AC3E}">
        <p14:creationId xmlns:p14="http://schemas.microsoft.com/office/powerpoint/2010/main" val="3125220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2015 to 2024, added 120,000 homes or 30% increase</a:t>
            </a:r>
          </a:p>
          <a:p>
            <a:r>
              <a:rPr lang="en-US" sz="1200" b="0" i="0" kern="1200" dirty="0">
                <a:solidFill>
                  <a:schemeClr val="tx1"/>
                </a:solidFill>
                <a:effectLst/>
                <a:latin typeface="+mn-lt"/>
                <a:ea typeface="+mn-ea"/>
                <a:cs typeface="+mn-cs"/>
              </a:rPr>
              <a:t>Updating zoning codes across parts of the city to automatically allow the construction of tall apartment buildings in some places rather than requiring each to go through a long and costly permitting process. </a:t>
            </a:r>
          </a:p>
          <a:p>
            <a:r>
              <a:rPr lang="en-US" sz="1200" b="0" i="0" kern="1200" dirty="0">
                <a:solidFill>
                  <a:schemeClr val="tx1"/>
                </a:solidFill>
                <a:effectLst/>
                <a:latin typeface="+mn-lt"/>
                <a:ea typeface="+mn-ea"/>
                <a:cs typeface="+mn-cs"/>
              </a:rPr>
              <a:t>Reducing and later, in 2023, </a:t>
            </a:r>
            <a:r>
              <a:rPr lang="en-US" sz="1200" b="0" i="0" u="none" strike="noStrike" kern="1200" dirty="0">
                <a:solidFill>
                  <a:schemeClr val="tx1"/>
                </a:solidFill>
                <a:effectLst/>
                <a:latin typeface="+mn-lt"/>
                <a:ea typeface="+mn-ea"/>
                <a:cs typeface="+mn-cs"/>
                <a:hlinkClick r:id="rId3"/>
              </a:rPr>
              <a:t>eliminating</a:t>
            </a:r>
            <a:r>
              <a:rPr lang="en-US" sz="1200" b="0" i="0" kern="1200" dirty="0">
                <a:solidFill>
                  <a:schemeClr val="tx1"/>
                </a:solidFill>
                <a:effectLst/>
                <a:latin typeface="+mn-lt"/>
                <a:ea typeface="+mn-ea"/>
                <a:cs typeface="+mn-cs"/>
              </a:rPr>
              <a:t> parking minimums for virtually all new homes. (Elsewhere in the US, parking mandates — i.e., a minimum number of off-street spaces available per unit — make housing </a:t>
            </a:r>
            <a:r>
              <a:rPr lang="en-US" sz="1200" b="0" i="0" u="sng" kern="1200" dirty="0">
                <a:solidFill>
                  <a:schemeClr val="tx1"/>
                </a:solidFill>
                <a:effectLst/>
                <a:latin typeface="+mn-lt"/>
                <a:ea typeface="+mn-ea"/>
                <a:cs typeface="+mn-cs"/>
                <a:hlinkClick r:id="rId4"/>
              </a:rPr>
              <a:t>more expensive, and sometimes physically impossible, to build</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Making it significantly easier to build accessory dwelling units (ADUs), which are smaller homes that sit alongside houses on single-family lots. </a:t>
            </a:r>
          </a:p>
          <a:p>
            <a:r>
              <a:rPr lang="en-US" sz="1200" b="0" i="0" u="none" strike="noStrike" kern="1200" dirty="0">
                <a:solidFill>
                  <a:schemeClr val="tx1"/>
                </a:solidFill>
                <a:effectLst/>
                <a:latin typeface="+mn-lt"/>
                <a:ea typeface="+mn-ea"/>
                <a:cs typeface="+mn-cs"/>
                <a:hlinkClick r:id="rId5"/>
              </a:rPr>
              <a:t>Allowing</a:t>
            </a:r>
            <a:r>
              <a:rPr lang="en-US" sz="1200" b="0" i="0" kern="1200" dirty="0">
                <a:solidFill>
                  <a:schemeClr val="tx1"/>
                </a:solidFill>
                <a:effectLst/>
                <a:latin typeface="+mn-lt"/>
                <a:ea typeface="+mn-ea"/>
                <a:cs typeface="+mn-cs"/>
              </a:rPr>
              <a:t> up to three homes to be built on lots zoned for single-family houses and </a:t>
            </a:r>
            <a:r>
              <a:rPr lang="en-US" sz="1200" b="0" i="0" u="none" strike="noStrike" kern="1200" dirty="0">
                <a:solidFill>
                  <a:schemeClr val="tx1"/>
                </a:solidFill>
                <a:effectLst/>
                <a:latin typeface="+mn-lt"/>
                <a:ea typeface="+mn-ea"/>
                <a:cs typeface="+mn-cs"/>
                <a:hlinkClick r:id="rId6"/>
              </a:rPr>
              <a:t>greatly cutting down</a:t>
            </a:r>
            <a:r>
              <a:rPr lang="en-US" sz="1200" b="0" i="0" kern="1200" dirty="0">
                <a:solidFill>
                  <a:schemeClr val="tx1"/>
                </a:solidFill>
                <a:effectLst/>
                <a:latin typeface="+mn-lt"/>
                <a:ea typeface="+mn-ea"/>
                <a:cs typeface="+mn-cs"/>
              </a:rPr>
              <a:t> the minimum lot size required to build a single-family home, encouraging builders to add small, less expensive starter homes. </a:t>
            </a:r>
          </a:p>
          <a:p>
            <a:r>
              <a:rPr lang="en-US" sz="1200" b="0" i="0" kern="1200" dirty="0">
                <a:solidFill>
                  <a:schemeClr val="tx1"/>
                </a:solidFill>
                <a:effectLst/>
                <a:latin typeface="+mn-lt"/>
                <a:ea typeface="+mn-ea"/>
                <a:cs typeface="+mn-cs"/>
              </a:rPr>
              <a:t>Creating density bonuses that allow developers to build taller in exchange for setting aside some units as income-restricted at lower rents — an approach that, the Pew report notes, has added more market-rate and more affordable apartments. </a:t>
            </a:r>
          </a:p>
          <a:p>
            <a:r>
              <a:rPr lang="en-US" sz="1200" b="0" i="0" kern="1200" dirty="0">
                <a:solidFill>
                  <a:schemeClr val="tx1"/>
                </a:solidFill>
                <a:effectLst/>
                <a:latin typeface="+mn-lt"/>
                <a:ea typeface="+mn-ea"/>
                <a:cs typeface="+mn-cs"/>
              </a:rPr>
              <a:t>Last year, Austin’s city council </a:t>
            </a:r>
            <a:r>
              <a:rPr lang="en-US" sz="1200" b="0" i="0" u="none" strike="noStrike" kern="1200" dirty="0">
                <a:solidFill>
                  <a:schemeClr val="tx1"/>
                </a:solidFill>
                <a:effectLst/>
                <a:latin typeface="+mn-lt"/>
                <a:ea typeface="+mn-ea"/>
                <a:cs typeface="+mn-cs"/>
                <a:hlinkClick r:id="rId7"/>
              </a:rPr>
              <a:t>voted</a:t>
            </a:r>
            <a:r>
              <a:rPr lang="en-US" sz="1200" b="0" i="0" kern="1200" dirty="0">
                <a:solidFill>
                  <a:schemeClr val="tx1"/>
                </a:solidFill>
                <a:effectLst/>
                <a:latin typeface="+mn-lt"/>
                <a:ea typeface="+mn-ea"/>
                <a:cs typeface="+mn-cs"/>
              </a:rPr>
              <a:t> to legalize apartment buildings up to five stories built with a single staircase, instead of the two staircases required by default in most US </a:t>
            </a:r>
            <a:r>
              <a:rPr lang="en-US" sz="1200" b="0" i="0" u="none" strike="noStrike" kern="1200" dirty="0">
                <a:solidFill>
                  <a:schemeClr val="tx1"/>
                </a:solidFill>
                <a:effectLst/>
                <a:latin typeface="+mn-lt"/>
                <a:ea typeface="+mn-ea"/>
                <a:cs typeface="+mn-cs"/>
                <a:hlinkClick r:id="rId8"/>
              </a:rPr>
              <a:t>building codes</a:t>
            </a:r>
            <a:r>
              <a:rPr lang="en-US" sz="1200" b="0" i="0" kern="1200" dirty="0">
                <a:solidFill>
                  <a:schemeClr val="tx1"/>
                </a:solidFill>
                <a:effectLst/>
                <a:latin typeface="+mn-lt"/>
                <a:ea typeface="+mn-ea"/>
                <a:cs typeface="+mn-cs"/>
              </a:rPr>
              <a:t> — a longtime </a:t>
            </a:r>
            <a:r>
              <a:rPr lang="en-US" sz="1200" b="0" i="0" u="none" strike="noStrike" kern="1200" dirty="0">
                <a:solidFill>
                  <a:schemeClr val="tx1"/>
                </a:solidFill>
                <a:effectLst/>
                <a:latin typeface="+mn-lt"/>
                <a:ea typeface="+mn-ea"/>
                <a:cs typeface="+mn-cs"/>
                <a:hlinkClick r:id="rId9"/>
              </a:rPr>
              <a:t>YIMBY holy grail</a:t>
            </a:r>
            <a:r>
              <a:rPr lang="en-US" sz="1200" b="0" i="0" kern="1200" dirty="0">
                <a:solidFill>
                  <a:schemeClr val="tx1"/>
                </a:solidFill>
                <a:effectLst/>
                <a:latin typeface="+mn-lt"/>
                <a:ea typeface="+mn-ea"/>
                <a:cs typeface="+mn-cs"/>
              </a:rPr>
              <a:t> because it can drop the cost of new buildings and open up more space and unit layout flexibility.</a:t>
            </a:r>
          </a:p>
          <a:p>
            <a:endParaRPr lang="en-US" dirty="0"/>
          </a:p>
        </p:txBody>
      </p:sp>
      <p:sp>
        <p:nvSpPr>
          <p:cNvPr id="4" name="Slide Number Placeholder 3"/>
          <p:cNvSpPr>
            <a:spLocks noGrp="1"/>
          </p:cNvSpPr>
          <p:nvPr>
            <p:ph type="sldNum" sz="quarter" idx="5"/>
          </p:nvPr>
        </p:nvSpPr>
        <p:spPr/>
        <p:txBody>
          <a:bodyPr/>
          <a:lstStyle/>
          <a:p>
            <a:fld id="{F9D8FA0F-17BD-43F0-A5BD-569E36A61822}" type="slidenum">
              <a:rPr lang="en-US" smtClean="0"/>
              <a:t>5</a:t>
            </a:fld>
            <a:endParaRPr lang="en-US" dirty="0"/>
          </a:p>
        </p:txBody>
      </p:sp>
    </p:spTree>
    <p:extLst>
      <p:ext uri="{BB962C8B-B14F-4D97-AF65-F5344CB8AC3E}">
        <p14:creationId xmlns:p14="http://schemas.microsoft.com/office/powerpoint/2010/main" val="3079717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Units in active lease-up – so completed, not yet stabilized, 85,000 units over the stabilized March 2021 before the impacts of COVID</a:t>
            </a:r>
          </a:p>
          <a:p>
            <a:r>
              <a:rPr lang="en-US" dirty="0"/>
              <a:t>2026, currently tracking to produce 300,000 units</a:t>
            </a:r>
          </a:p>
          <a:p>
            <a:r>
              <a:rPr lang="en-US" dirty="0"/>
              <a:t>10 year average absorption is 350,000 units</a:t>
            </a:r>
          </a:p>
          <a:p>
            <a:r>
              <a:rPr lang="en-US" dirty="0"/>
              <a:t>2027 before you will see rents increase due to new product stabilized</a:t>
            </a:r>
          </a:p>
        </p:txBody>
      </p:sp>
      <p:sp>
        <p:nvSpPr>
          <p:cNvPr id="4" name="Slide Number Placeholder 3"/>
          <p:cNvSpPr>
            <a:spLocks noGrp="1"/>
          </p:cNvSpPr>
          <p:nvPr>
            <p:ph type="sldNum" sz="quarter" idx="5"/>
          </p:nvPr>
        </p:nvSpPr>
        <p:spPr/>
        <p:txBody>
          <a:bodyPr/>
          <a:lstStyle/>
          <a:p>
            <a:fld id="{F9D8FA0F-17BD-43F0-A5BD-569E36A61822}" type="slidenum">
              <a:rPr lang="en-US" smtClean="0"/>
              <a:t>6</a:t>
            </a:fld>
            <a:endParaRPr lang="en-US" dirty="0"/>
          </a:p>
        </p:txBody>
      </p:sp>
    </p:spTree>
    <p:extLst>
      <p:ext uri="{BB962C8B-B14F-4D97-AF65-F5344CB8AC3E}">
        <p14:creationId xmlns:p14="http://schemas.microsoft.com/office/powerpoint/2010/main" val="4155243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594" lvl="1" indent="-174708">
              <a:buFont typeface="Arial" panose="020B0604020202020204" pitchFamily="34" charset="0"/>
              <a:buChar char="•"/>
            </a:pPr>
            <a:r>
              <a:rPr lang="en-US" dirty="0">
                <a:latin typeface="Arial" panose="020B0604020202020204" pitchFamily="34" charset="0"/>
                <a:cs typeface="Arial" panose="020B0604020202020204" pitchFamily="34" charset="0"/>
              </a:rPr>
              <a:t>In Clackamas County, for 0-2 years old: 23% can access a childcare slot.</a:t>
            </a:r>
          </a:p>
          <a:p>
            <a:pPr marL="640594" lvl="1" indent="-174708">
              <a:buFont typeface="Arial" panose="020B0604020202020204" pitchFamily="34" charset="0"/>
              <a:buChar char="•"/>
            </a:pPr>
            <a:r>
              <a:rPr lang="en-US" dirty="0">
                <a:latin typeface="Arial" panose="020B0604020202020204" pitchFamily="34" charset="0"/>
                <a:cs typeface="Arial" panose="020B0604020202020204" pitchFamily="34" charset="0"/>
              </a:rPr>
              <a:t>For 3-5 year olds, 48% can access a childcare slot.</a:t>
            </a:r>
          </a:p>
          <a:p>
            <a:pPr lvl="1"/>
            <a:r>
              <a:rPr lang="en-US" i="1" dirty="0"/>
              <a:t>Source: https://health.oregonstate.edu/early-learners/research/estimated-supply-2024</a:t>
            </a:r>
          </a:p>
          <a:p>
            <a:endParaRPr lang="en-US" dirty="0"/>
          </a:p>
        </p:txBody>
      </p:sp>
      <p:sp>
        <p:nvSpPr>
          <p:cNvPr id="4" name="Slide Number Placeholder 3"/>
          <p:cNvSpPr>
            <a:spLocks noGrp="1"/>
          </p:cNvSpPr>
          <p:nvPr>
            <p:ph type="sldNum" sz="quarter" idx="5"/>
          </p:nvPr>
        </p:nvSpPr>
        <p:spPr/>
        <p:txBody>
          <a:bodyPr/>
          <a:lstStyle/>
          <a:p>
            <a:fld id="{F34067D7-1F3B-41CC-984B-E54193E05BDB}" type="slidenum">
              <a:rPr lang="en-US" smtClean="0"/>
              <a:t>10</a:t>
            </a:fld>
            <a:endParaRPr lang="en-US" dirty="0"/>
          </a:p>
        </p:txBody>
      </p:sp>
    </p:spTree>
    <p:extLst>
      <p:ext uri="{BB962C8B-B14F-4D97-AF65-F5344CB8AC3E}">
        <p14:creationId xmlns:p14="http://schemas.microsoft.com/office/powerpoint/2010/main" val="4094120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276554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2138925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dirty="0"/>
          </a:p>
        </p:txBody>
      </p:sp>
    </p:spTree>
    <p:extLst>
      <p:ext uri="{BB962C8B-B14F-4D97-AF65-F5344CB8AC3E}">
        <p14:creationId xmlns:p14="http://schemas.microsoft.com/office/powerpoint/2010/main" val="220940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dirty="0"/>
          </a:p>
        </p:txBody>
      </p:sp>
    </p:spTree>
    <p:extLst>
      <p:ext uri="{BB962C8B-B14F-4D97-AF65-F5344CB8AC3E}">
        <p14:creationId xmlns:p14="http://schemas.microsoft.com/office/powerpoint/2010/main" val="2703747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DADF4-A74A-CF7A-4485-3045B5E5B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60C632-C9AF-306E-52AC-222D42321C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9A91AF-3F74-D956-241A-D8C5026CA968}"/>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5" name="Footer Placeholder 4">
            <a:extLst>
              <a:ext uri="{FF2B5EF4-FFF2-40B4-BE49-F238E27FC236}">
                <a16:creationId xmlns:a16="http://schemas.microsoft.com/office/drawing/2014/main" id="{49BA8F72-CEB2-2148-C38D-9312D2DE48C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06384E-BDA8-E57C-9E2D-E4FE21EDD33C}"/>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3864618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FCEF7-CAC2-32CE-0DDE-BD2BDA5816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B3C6D7-780F-E954-7396-AEEC023F63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FF3DAB-592E-4A28-EFD8-AE102922E17F}"/>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5" name="Footer Placeholder 4">
            <a:extLst>
              <a:ext uri="{FF2B5EF4-FFF2-40B4-BE49-F238E27FC236}">
                <a16:creationId xmlns:a16="http://schemas.microsoft.com/office/drawing/2014/main" id="{A22876D8-9725-80CE-AEE2-AA05CA7CA2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6CCF5F-D45A-26CA-7E55-F0B91E04D387}"/>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2517297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89DF22-B1D9-2734-9CFC-3FB1F4B2FD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E736ED-4D96-F3E7-D7E3-1D53A201C3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7595FE-327E-E886-2260-416FAA6264AD}"/>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5" name="Footer Placeholder 4">
            <a:extLst>
              <a:ext uri="{FF2B5EF4-FFF2-40B4-BE49-F238E27FC236}">
                <a16:creationId xmlns:a16="http://schemas.microsoft.com/office/drawing/2014/main" id="{6E46DFB4-075C-258C-48A7-B9639203FB1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D31FBD6-1230-A8B2-8F43-E805EA8153BF}"/>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2415261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07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E6FCC-B87B-520A-366F-886972A83C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C13B94-C3A8-DB4B-4CB2-98C7036163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9F5605-A754-45D3-338F-74A37DCC59E9}"/>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5" name="Footer Placeholder 4">
            <a:extLst>
              <a:ext uri="{FF2B5EF4-FFF2-40B4-BE49-F238E27FC236}">
                <a16:creationId xmlns:a16="http://schemas.microsoft.com/office/drawing/2014/main" id="{1962AAE1-2F6B-4CA2-7DC7-3462EE1D26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C1976DE-DFBF-C7D9-D922-D1FD1EA8AC0C}"/>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244920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5B913-90E4-EE9D-AF68-5F37D1732E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05857-709D-7880-A7D7-BD531C9B30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147BE9-7A22-4843-A261-87B1F558E956}"/>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5" name="Footer Placeholder 4">
            <a:extLst>
              <a:ext uri="{FF2B5EF4-FFF2-40B4-BE49-F238E27FC236}">
                <a16:creationId xmlns:a16="http://schemas.microsoft.com/office/drawing/2014/main" id="{6C6894B9-4F2C-6A49-9109-5377041395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3D14C37-47BE-CF5F-04FF-2D4101651A95}"/>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19928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7218F-D091-D4C2-0CA0-7768D9C1BF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E5088-0D31-FB78-5879-3CD1E5E784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92BA27-F043-CDFA-C6D9-26A4396DB2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3BBD92-468B-5044-F158-DA0B8FAF930B}"/>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6" name="Footer Placeholder 5">
            <a:extLst>
              <a:ext uri="{FF2B5EF4-FFF2-40B4-BE49-F238E27FC236}">
                <a16:creationId xmlns:a16="http://schemas.microsoft.com/office/drawing/2014/main" id="{2BE55BDF-4352-523C-B9D5-F6C116A9B33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FBB2F2B-7512-6ACC-680B-B3F6F07ADBC3}"/>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4124464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D5F8-0347-DD97-A499-A4BE3A3B9D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A87613-E4DF-FBBB-088E-1193F2849C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6E65B5-5A9E-DDD8-C87F-9BE031D98B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9E751B-20E9-BDE9-BEF7-E31128A813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E47562-2EFA-4369-564E-524E9C06F2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3D20FB-31A2-6D3E-5817-0994202133AA}"/>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8" name="Footer Placeholder 7">
            <a:extLst>
              <a:ext uri="{FF2B5EF4-FFF2-40B4-BE49-F238E27FC236}">
                <a16:creationId xmlns:a16="http://schemas.microsoft.com/office/drawing/2014/main" id="{1B07C23A-1365-7B9D-55C4-232C194F063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E03AFAB-8791-D18F-4B15-02B78B27BA45}"/>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135813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B6051-4193-9733-B50C-4038A24113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43627D-82B8-4A98-4ADF-F5395E6FC52F}"/>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4" name="Footer Placeholder 3">
            <a:extLst>
              <a:ext uri="{FF2B5EF4-FFF2-40B4-BE49-F238E27FC236}">
                <a16:creationId xmlns:a16="http://schemas.microsoft.com/office/drawing/2014/main" id="{109226AB-2C29-4AD2-8F50-2C917037049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ABC9EE4-DD84-E83B-0074-7DF96424B03A}"/>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2863495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EBABDF-A077-8904-146D-11BD7373065F}"/>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3" name="Footer Placeholder 2">
            <a:extLst>
              <a:ext uri="{FF2B5EF4-FFF2-40B4-BE49-F238E27FC236}">
                <a16:creationId xmlns:a16="http://schemas.microsoft.com/office/drawing/2014/main" id="{0F3AA77F-1067-0C41-E6B0-BAB1C28BC01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3454DFF-BC69-5BAD-D0A8-030EE06CBE6F}"/>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718142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D7B0-A6BA-C881-897B-D1B98FAD97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C1D95D-1FB3-D016-9EF6-7FF7FFE39B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11BC42-3452-6263-23F5-CA13FD3A0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AD9575-099C-8A74-89C7-3A97EB875EC1}"/>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6" name="Footer Placeholder 5">
            <a:extLst>
              <a:ext uri="{FF2B5EF4-FFF2-40B4-BE49-F238E27FC236}">
                <a16:creationId xmlns:a16="http://schemas.microsoft.com/office/drawing/2014/main" id="{23E2D199-B04D-2611-1C81-90537E6658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D37740-50C2-1B5A-A525-F8A192DFA3A5}"/>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4183662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3923D-6D99-6A92-5A9B-95B8129F69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764E65-6F87-ACB6-178B-90BAB4D2AE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43BEE0B-42D2-B000-7C50-63D4D39D2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31F195-D9E8-2E3B-2B64-9E0E23276BDF}"/>
              </a:ext>
            </a:extLst>
          </p:cNvPr>
          <p:cNvSpPr>
            <a:spLocks noGrp="1"/>
          </p:cNvSpPr>
          <p:nvPr>
            <p:ph type="dt" sz="half" idx="10"/>
          </p:nvPr>
        </p:nvSpPr>
        <p:spPr/>
        <p:txBody>
          <a:bodyPr/>
          <a:lstStyle/>
          <a:p>
            <a:fld id="{CB24986B-59A9-48BE-BB17-605189374766}" type="datetimeFigureOut">
              <a:rPr lang="en-US" smtClean="0"/>
              <a:t>4/26/2026</a:t>
            </a:fld>
            <a:endParaRPr lang="en-US" dirty="0"/>
          </a:p>
        </p:txBody>
      </p:sp>
      <p:sp>
        <p:nvSpPr>
          <p:cNvPr id="6" name="Footer Placeholder 5">
            <a:extLst>
              <a:ext uri="{FF2B5EF4-FFF2-40B4-BE49-F238E27FC236}">
                <a16:creationId xmlns:a16="http://schemas.microsoft.com/office/drawing/2014/main" id="{9798E892-5CDB-40EB-7896-D9C1014F434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BC7A8A3-351F-F6EE-3067-F41F5FFD3015}"/>
              </a:ext>
            </a:extLst>
          </p:cNvPr>
          <p:cNvSpPr>
            <a:spLocks noGrp="1"/>
          </p:cNvSpPr>
          <p:nvPr>
            <p:ph type="sldNum" sz="quarter" idx="12"/>
          </p:nvPr>
        </p:nvSpPr>
        <p:spPr/>
        <p:txBody>
          <a:bodyPr/>
          <a:lstStyle/>
          <a:p>
            <a:fld id="{3CE1F0AA-718F-431F-905E-F46BB1E7DFBE}" type="slidenum">
              <a:rPr lang="en-US" smtClean="0"/>
              <a:t>‹#›</a:t>
            </a:fld>
            <a:endParaRPr lang="en-US" dirty="0"/>
          </a:p>
        </p:txBody>
      </p:sp>
    </p:spTree>
    <p:extLst>
      <p:ext uri="{BB962C8B-B14F-4D97-AF65-F5344CB8AC3E}">
        <p14:creationId xmlns:p14="http://schemas.microsoft.com/office/powerpoint/2010/main" val="1722177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88C014-A61F-0164-CEBB-976236D12B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CBC6BF-56B5-AE1C-7867-AD1A4036AB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719E12-4D5C-87B9-1FB3-3D58EABF30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24986B-59A9-48BE-BB17-605189374766}" type="datetimeFigureOut">
              <a:rPr lang="en-US" smtClean="0"/>
              <a:t>4/26/2026</a:t>
            </a:fld>
            <a:endParaRPr lang="en-US" dirty="0"/>
          </a:p>
        </p:txBody>
      </p:sp>
      <p:sp>
        <p:nvSpPr>
          <p:cNvPr id="5" name="Footer Placeholder 4">
            <a:extLst>
              <a:ext uri="{FF2B5EF4-FFF2-40B4-BE49-F238E27FC236}">
                <a16:creationId xmlns:a16="http://schemas.microsoft.com/office/drawing/2014/main" id="{A05E0FD8-D6C1-94CA-3C0F-2272967936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B781308-07A9-1600-F628-59BBEFFD9E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E1F0AA-718F-431F-905E-F46BB1E7DFBE}" type="slidenum">
              <a:rPr lang="en-US" smtClean="0"/>
              <a:t>‹#›</a:t>
            </a:fld>
            <a:endParaRPr lang="en-US" dirty="0"/>
          </a:p>
        </p:txBody>
      </p:sp>
    </p:spTree>
    <p:extLst>
      <p:ext uri="{BB962C8B-B14F-4D97-AF65-F5344CB8AC3E}">
        <p14:creationId xmlns:p14="http://schemas.microsoft.com/office/powerpoint/2010/main" val="314907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AB902CB9-C7DC-4673-B7D5-F22DCF0EC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D06260A9-E19C-552C-F8CF-D5ADD3CD30C7}"/>
              </a:ext>
            </a:extLst>
          </p:cNvPr>
          <p:cNvSpPr>
            <a:spLocks noGrp="1"/>
          </p:cNvSpPr>
          <p:nvPr>
            <p:ph type="ctrTitle"/>
          </p:nvPr>
        </p:nvSpPr>
        <p:spPr>
          <a:xfrm>
            <a:off x="838200" y="2957666"/>
            <a:ext cx="10515595" cy="1499852"/>
          </a:xfrm>
        </p:spPr>
        <p:txBody>
          <a:bodyPr vert="horz" lIns="91440" tIns="45720" rIns="91440" bIns="45720" rtlCol="0" anchor="b">
            <a:normAutofit/>
          </a:bodyPr>
          <a:lstStyle/>
          <a:p>
            <a:r>
              <a:rPr lang="en-US" sz="4000" dirty="0"/>
              <a:t>Housing: Density or Sprawl, pick one. </a:t>
            </a:r>
            <a:endParaRPr lang="en-US" sz="4000" kern="1200" dirty="0">
              <a:solidFill>
                <a:schemeClr val="tx1"/>
              </a:solidFill>
              <a:latin typeface="+mj-lt"/>
              <a:ea typeface="+mj-ea"/>
              <a:cs typeface="+mj-cs"/>
            </a:endParaRPr>
          </a:p>
        </p:txBody>
      </p:sp>
      <p:pic>
        <p:nvPicPr>
          <p:cNvPr id="1026" name="Picture 2" descr="OCBA Logo no shadow">
            <a:extLst>
              <a:ext uri="{FF2B5EF4-FFF2-40B4-BE49-F238E27FC236}">
                <a16:creationId xmlns:a16="http://schemas.microsoft.com/office/drawing/2014/main" id="{ABDA8E6A-8D1D-C5A2-264C-07710A9D4E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83810" y="552354"/>
            <a:ext cx="2234712" cy="2240384"/>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6">
            <a:extLst>
              <a:ext uri="{FF2B5EF4-FFF2-40B4-BE49-F238E27FC236}">
                <a16:creationId xmlns:a16="http://schemas.microsoft.com/office/drawing/2014/main" id="{FC3A2C4D-2A8D-A635-2A98-01A280495926}"/>
              </a:ext>
            </a:extLst>
          </p:cNvPr>
          <p:cNvSpPr>
            <a:spLocks noGrp="1"/>
          </p:cNvSpPr>
          <p:nvPr>
            <p:ph type="subTitle" idx="1"/>
          </p:nvPr>
        </p:nvSpPr>
        <p:spPr>
          <a:xfrm>
            <a:off x="838200" y="4629233"/>
            <a:ext cx="10515595" cy="1493070"/>
          </a:xfrm>
        </p:spPr>
        <p:txBody>
          <a:bodyPr vert="horz" lIns="91440" tIns="45720" rIns="91440" bIns="45720" rtlCol="0">
            <a:normAutofit/>
          </a:bodyPr>
          <a:lstStyle/>
          <a:p>
            <a:pPr indent="-228600">
              <a:buFont typeface="Arial" panose="020B0604020202020204" pitchFamily="34" charset="0"/>
              <a:buChar char="•"/>
            </a:pPr>
            <a:r>
              <a:rPr lang="en-US" sz="1700" dirty="0"/>
              <a:t>Diana Helm, Clackamas County Commissioner                        </a:t>
            </a:r>
          </a:p>
          <a:p>
            <a:pPr indent="-228600">
              <a:buFont typeface="Arial" panose="020B0604020202020204" pitchFamily="34" charset="0"/>
              <a:buChar char="•"/>
            </a:pPr>
            <a:r>
              <a:rPr lang="en-US" sz="1700" dirty="0"/>
              <a:t>Mike Mitchell, Oregon City Commissioner</a:t>
            </a:r>
          </a:p>
          <a:p>
            <a:pPr indent="-228600">
              <a:buFont typeface="Arial" panose="020B0604020202020204" pitchFamily="34" charset="0"/>
              <a:buChar char="•"/>
            </a:pPr>
            <a:r>
              <a:rPr lang="en-US" sz="1700" dirty="0"/>
              <a:t>Ben Hemson, Director of Policy and Government Affairs for Home Building Association of Greater Portland</a:t>
            </a:r>
          </a:p>
          <a:p>
            <a:pPr indent="-228600">
              <a:buFont typeface="Arial" panose="020B0604020202020204" pitchFamily="34" charset="0"/>
              <a:buChar char="•"/>
            </a:pPr>
            <a:r>
              <a:rPr lang="en-US" sz="1700" dirty="0"/>
              <a:t>Seth Henderson, Cofounder Level Development NW                    </a:t>
            </a:r>
          </a:p>
        </p:txBody>
      </p:sp>
      <p:pic>
        <p:nvPicPr>
          <p:cNvPr id="1029" name="Picture 5">
            <a:extLst>
              <a:ext uri="{FF2B5EF4-FFF2-40B4-BE49-F238E27FC236}">
                <a16:creationId xmlns:a16="http://schemas.microsoft.com/office/drawing/2014/main" id="{3ED9F3D9-B3E8-CD50-9092-110FDFDDF7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1641"/>
            <a:ext cx="2574323" cy="231689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F57CBA91-89E0-F5DA-0C4C-AED09A6C5E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2972" y="471640"/>
            <a:ext cx="2031497" cy="2321097"/>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17060D47-68AA-097A-4FE7-BD971BD487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4061" y="471640"/>
            <a:ext cx="2321097" cy="232109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a:extLst>
              <a:ext uri="{FF2B5EF4-FFF2-40B4-BE49-F238E27FC236}">
                <a16:creationId xmlns:a16="http://schemas.microsoft.com/office/drawing/2014/main" id="{906147C7-00C7-1464-6D33-790E1D3C5C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1628" y="471640"/>
            <a:ext cx="2430705" cy="2321097"/>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logo 2">
            <a:extLst>
              <a:ext uri="{FF2B5EF4-FFF2-40B4-BE49-F238E27FC236}">
                <a16:creationId xmlns:a16="http://schemas.microsoft.com/office/drawing/2014/main" id="{19A7154A-CE1E-CFC3-06B7-7E9B963DC5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67800" y="6122303"/>
            <a:ext cx="3034395" cy="620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447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30264-5A3C-04CB-92B5-F788FCA958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7030A-2894-9E62-95D7-C674243612B8}"/>
              </a:ext>
            </a:extLst>
          </p:cNvPr>
          <p:cNvSpPr>
            <a:spLocks noGrp="1"/>
          </p:cNvSpPr>
          <p:nvPr>
            <p:ph type="title"/>
          </p:nvPr>
        </p:nvSpPr>
        <p:spPr/>
        <p:txBody>
          <a:bodyPr>
            <a:normAutofit/>
          </a:bodyPr>
          <a:lstStyle/>
          <a:p>
            <a:r>
              <a:rPr lang="en-US" sz="3600" dirty="0"/>
              <a:t>County’s housing production projects (continued):</a:t>
            </a:r>
          </a:p>
        </p:txBody>
      </p:sp>
      <p:sp>
        <p:nvSpPr>
          <p:cNvPr id="3" name="Content Placeholder 2">
            <a:extLst>
              <a:ext uri="{FF2B5EF4-FFF2-40B4-BE49-F238E27FC236}">
                <a16:creationId xmlns:a16="http://schemas.microsoft.com/office/drawing/2014/main" id="{DDA6CF1F-DBBA-A28B-5C85-EEC6F90CF484}"/>
              </a:ext>
            </a:extLst>
          </p:cNvPr>
          <p:cNvSpPr>
            <a:spLocks noGrp="1"/>
          </p:cNvSpPr>
          <p:nvPr>
            <p:ph idx="1"/>
          </p:nvPr>
        </p:nvSpPr>
        <p:spPr>
          <a:xfrm>
            <a:off x="838200" y="1825625"/>
            <a:ext cx="10515600" cy="4667250"/>
          </a:xfrm>
        </p:spPr>
        <p:txBody>
          <a:bodyPr>
            <a:normAutofit/>
          </a:bodyPr>
          <a:lstStyle/>
          <a:p>
            <a:endParaRPr lang="en-US" sz="2400" dirty="0">
              <a:latin typeface="Arial" panose="020B0604020202020204" pitchFamily="34" charset="0"/>
              <a:cs typeface="Arial" panose="020B0604020202020204" pitchFamily="34" charset="0"/>
            </a:endParaRPr>
          </a:p>
          <a:p>
            <a:pPr marL="0" indent="0">
              <a:buNone/>
            </a:pPr>
            <a:endParaRPr lang="en-US" sz="1600" dirty="0"/>
          </a:p>
          <a:p>
            <a:pPr marL="0" indent="0">
              <a:buNone/>
            </a:pPr>
            <a:endParaRPr lang="en-US" sz="1600" dirty="0"/>
          </a:p>
        </p:txBody>
      </p:sp>
      <p:cxnSp>
        <p:nvCxnSpPr>
          <p:cNvPr id="4" name="Straight Connector 3">
            <a:extLst>
              <a:ext uri="{FF2B5EF4-FFF2-40B4-BE49-F238E27FC236}">
                <a16:creationId xmlns:a16="http://schemas.microsoft.com/office/drawing/2014/main" id="{CEA18F4A-5F49-41F0-EFCB-CCD9F982958C}"/>
              </a:ext>
              <a:ext uri="{C183D7F6-B498-43B3-948B-1728B52AA6E4}">
                <adec:decorative xmlns:adec="http://schemas.microsoft.com/office/drawing/2017/decorative" val="1"/>
              </a:ext>
            </a:extLst>
          </p:cNvPr>
          <p:cNvCxnSpPr>
            <a:cxnSpLocks/>
          </p:cNvCxnSpPr>
          <p:nvPr/>
        </p:nvCxnSpPr>
        <p:spPr>
          <a:xfrm>
            <a:off x="838200" y="1359027"/>
            <a:ext cx="10515600" cy="0"/>
          </a:xfrm>
          <a:prstGeom prst="line">
            <a:avLst/>
          </a:prstGeom>
          <a:ln w="19050">
            <a:solidFill>
              <a:srgbClr val="34B14A"/>
            </a:solidFill>
          </a:ln>
        </p:spPr>
        <p:style>
          <a:lnRef idx="2">
            <a:schemeClr val="accent4"/>
          </a:lnRef>
          <a:fillRef idx="0">
            <a:schemeClr val="accent4"/>
          </a:fillRef>
          <a:effectRef idx="1">
            <a:schemeClr val="accent4"/>
          </a:effectRef>
          <a:fontRef idx="minor">
            <a:schemeClr val="tx1"/>
          </a:fontRef>
        </p:style>
      </p:cxnSp>
      <p:sp>
        <p:nvSpPr>
          <p:cNvPr id="6" name="Rectangle 5">
            <a:extLst>
              <a:ext uri="{FF2B5EF4-FFF2-40B4-BE49-F238E27FC236}">
                <a16:creationId xmlns:a16="http://schemas.microsoft.com/office/drawing/2014/main" id="{64770C0E-4EE0-8E29-5C7A-6FDBDBD4B7C0}"/>
              </a:ext>
              <a:ext uri="{C183D7F6-B498-43B3-948B-1728B52AA6E4}">
                <adec:decorative xmlns:adec="http://schemas.microsoft.com/office/drawing/2017/decorative" val="1"/>
              </a:ext>
            </a:extLst>
          </p:cNvPr>
          <p:cNvSpPr/>
          <p:nvPr/>
        </p:nvSpPr>
        <p:spPr>
          <a:xfrm>
            <a:off x="252095" y="1453860"/>
            <a:ext cx="11939905" cy="6607969"/>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0CF857C1-511E-1BC5-CDAB-028F4113479B}"/>
              </a:ext>
            </a:extLst>
          </p:cNvPr>
          <p:cNvSpPr txBox="1"/>
          <p:nvPr/>
        </p:nvSpPr>
        <p:spPr>
          <a:xfrm>
            <a:off x="931717" y="1493965"/>
            <a:ext cx="10768445" cy="4031873"/>
          </a:xfrm>
          <a:prstGeom prst="rect">
            <a:avLst/>
          </a:prstGeom>
          <a:noFill/>
        </p:spPr>
        <p:txBody>
          <a:bodyPr wrap="square">
            <a:spAutoFit/>
          </a:bodyPr>
          <a:lstStyle/>
          <a:p>
            <a:pPr marL="457200" indent="-457200">
              <a:buFont typeface="+mj-lt"/>
              <a:buAutoNum type="arabicPeriod" startAt="2"/>
            </a:pPr>
            <a:r>
              <a:rPr lang="en-US" sz="2400" dirty="0">
                <a:latin typeface="Arial" panose="020B0604020202020204" pitchFamily="34" charset="0"/>
                <a:cs typeface="Arial" panose="020B0604020202020204" pitchFamily="34" charset="0"/>
              </a:rPr>
              <a:t>2024 &amp; 2026 “Minor and Time Sensitive” Code Amendment Packages</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3.	2025 – 2026 Urban Zoning and Development Rules Assessment</a:t>
            </a:r>
          </a:p>
          <a:p>
            <a:pPr lvl="1"/>
            <a:r>
              <a:rPr lang="en-US" sz="2000" dirty="0">
                <a:latin typeface="Arial" panose="020B0604020202020204" pitchFamily="34" charset="0"/>
                <a:cs typeface="Arial" panose="020B0604020202020204" pitchFamily="34" charset="0"/>
              </a:rPr>
              <a:t>Make the ZDO clearer and easier to use by the public and staff</a:t>
            </a:r>
          </a:p>
          <a:p>
            <a:pPr lvl="1"/>
            <a:r>
              <a:rPr lang="en-US" sz="2000" dirty="0">
                <a:latin typeface="Arial" panose="020B0604020202020204" pitchFamily="34" charset="0"/>
                <a:cs typeface="Arial" panose="020B0604020202020204" pitchFamily="34" charset="0"/>
              </a:rPr>
              <a:t>Remove barriers to producing housing and buildings for employment</a:t>
            </a:r>
          </a:p>
          <a:p>
            <a:pPr lvl="1"/>
            <a:r>
              <a:rPr lang="en-US" sz="2000" dirty="0">
                <a:latin typeface="Arial" panose="020B0604020202020204" pitchFamily="34" charset="0"/>
                <a:cs typeface="Arial" panose="020B0604020202020204" pitchFamily="34" charset="0"/>
              </a:rPr>
              <a:t>Bring the ZDO in compliance with state requirements</a:t>
            </a:r>
          </a:p>
          <a:p>
            <a:pPr marL="457200" lvl="1" indent="0">
              <a:buNone/>
            </a:pPr>
            <a:endParaRPr lang="en-US" sz="2000" dirty="0">
              <a:latin typeface="Arial" panose="020B0604020202020204" pitchFamily="34" charset="0"/>
              <a:cs typeface="Arial" panose="020B0604020202020204" pitchFamily="34" charset="0"/>
            </a:endParaRPr>
          </a:p>
          <a:p>
            <a:pPr marL="514350" indent="-514350">
              <a:buFont typeface="+mj-lt"/>
              <a:buAutoNum type="arabicPeriod" startAt="4"/>
            </a:pPr>
            <a:r>
              <a:rPr lang="en-US" sz="2400" dirty="0">
                <a:latin typeface="Arial" panose="020B0604020202020204" pitchFamily="34" charset="0"/>
                <a:cs typeface="Arial" panose="020B0604020202020204" pitchFamily="34" charset="0"/>
              </a:rPr>
              <a:t>2025-2027 Clear &amp; Objective Code Amendments</a:t>
            </a:r>
          </a:p>
          <a:p>
            <a:pPr lvl="1"/>
            <a:r>
              <a:rPr lang="en-US" sz="2000" dirty="0">
                <a:latin typeface="Arial" panose="020B0604020202020204" pitchFamily="34" charset="0"/>
                <a:cs typeface="Arial" panose="020B0604020202020204" pitchFamily="34" charset="0"/>
              </a:rPr>
              <a:t>Goal 5 – Natural Resources, Scenic Areas, and Open Spaces</a:t>
            </a:r>
          </a:p>
          <a:p>
            <a:pPr lvl="1"/>
            <a:r>
              <a:rPr lang="en-US" sz="2000" dirty="0">
                <a:latin typeface="Arial" panose="020B0604020202020204" pitchFamily="34" charset="0"/>
                <a:cs typeface="Arial" panose="020B0604020202020204" pitchFamily="34" charset="0"/>
              </a:rPr>
              <a:t>Goal 6 – Water Quality</a:t>
            </a:r>
          </a:p>
          <a:p>
            <a:pPr lvl="1"/>
            <a:r>
              <a:rPr lang="en-US" sz="2000" dirty="0">
                <a:latin typeface="Arial" panose="020B0604020202020204" pitchFamily="34" charset="0"/>
                <a:cs typeface="Arial" panose="020B0604020202020204" pitchFamily="34" charset="0"/>
              </a:rPr>
              <a:t>Goal 7 – Natural Hazards</a:t>
            </a:r>
          </a:p>
          <a:p>
            <a:pPr lvl="1"/>
            <a:r>
              <a:rPr lang="en-US" sz="2000" dirty="0">
                <a:latin typeface="Arial" panose="020B0604020202020204" pitchFamily="34" charset="0"/>
                <a:cs typeface="Arial" panose="020B0604020202020204" pitchFamily="34" charset="0"/>
              </a:rPr>
              <a:t>Goal 15 – Willamette Greenway</a:t>
            </a:r>
          </a:p>
        </p:txBody>
      </p:sp>
    </p:spTree>
    <p:extLst>
      <p:ext uri="{BB962C8B-B14F-4D97-AF65-F5344CB8AC3E}">
        <p14:creationId xmlns:p14="http://schemas.microsoft.com/office/powerpoint/2010/main" val="1073496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4B8BA-E851-F989-1186-645696C17D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4F899-58C4-8427-0F97-5C1A6C922A4F}"/>
              </a:ext>
            </a:extLst>
          </p:cNvPr>
          <p:cNvSpPr>
            <a:spLocks noGrp="1"/>
          </p:cNvSpPr>
          <p:nvPr>
            <p:ph type="title"/>
          </p:nvPr>
        </p:nvSpPr>
        <p:spPr/>
        <p:txBody>
          <a:bodyPr>
            <a:normAutofit/>
          </a:bodyPr>
          <a:lstStyle/>
          <a:p>
            <a:r>
              <a:rPr lang="en-US" sz="3600" dirty="0"/>
              <a:t>County’s housing production projects (continued):</a:t>
            </a:r>
          </a:p>
        </p:txBody>
      </p:sp>
      <p:sp>
        <p:nvSpPr>
          <p:cNvPr id="3" name="Content Placeholder 2">
            <a:extLst>
              <a:ext uri="{FF2B5EF4-FFF2-40B4-BE49-F238E27FC236}">
                <a16:creationId xmlns:a16="http://schemas.microsoft.com/office/drawing/2014/main" id="{DE39F27D-1A24-3B71-0909-4F2FA89E913B}"/>
              </a:ext>
            </a:extLst>
          </p:cNvPr>
          <p:cNvSpPr>
            <a:spLocks noGrp="1"/>
          </p:cNvSpPr>
          <p:nvPr>
            <p:ph idx="1"/>
          </p:nvPr>
        </p:nvSpPr>
        <p:spPr>
          <a:xfrm>
            <a:off x="838200" y="1825625"/>
            <a:ext cx="10515600" cy="4667250"/>
          </a:xfrm>
        </p:spPr>
        <p:txBody>
          <a:bodyPr>
            <a:normAutofit/>
          </a:bodyPr>
          <a:lstStyle/>
          <a:p>
            <a:pPr marL="457200" indent="-457200">
              <a:buFont typeface="+mj-lt"/>
              <a:buAutoNum type="arabicPeriod" startAt="5"/>
            </a:pPr>
            <a:r>
              <a:rPr lang="en-US" dirty="0">
                <a:latin typeface="Arial" panose="020B0604020202020204" pitchFamily="34" charset="0"/>
                <a:cs typeface="Arial" panose="020B0604020202020204" pitchFamily="34" charset="0"/>
              </a:rPr>
              <a:t>2026 – 2027 Implementing Recommendations from ZDO Diagnostic Report</a:t>
            </a:r>
          </a:p>
          <a:p>
            <a:pPr marL="0" indent="0">
              <a:buNone/>
            </a:pPr>
            <a:endParaRPr lang="en-US" dirty="0">
              <a:latin typeface="Arial" panose="020B0604020202020204" pitchFamily="34" charset="0"/>
              <a:cs typeface="Arial" panose="020B0604020202020204" pitchFamily="34" charset="0"/>
            </a:endParaRPr>
          </a:p>
          <a:p>
            <a:pPr marL="457200" indent="-457200">
              <a:buFont typeface="+mj-lt"/>
              <a:buAutoNum type="arabicPeriod" startAt="6"/>
            </a:pPr>
            <a:r>
              <a:rPr lang="en-US" dirty="0">
                <a:latin typeface="Arial" panose="020B0604020202020204" pitchFamily="34" charset="0"/>
                <a:cs typeface="Arial" panose="020B0604020202020204" pitchFamily="34" charset="0"/>
              </a:rPr>
              <a:t>2027 – 2030 Implementing Oregon Housing Needs Analysis (OHNA) Rules</a:t>
            </a:r>
          </a:p>
          <a:p>
            <a:endParaRPr lang="en-US" dirty="0"/>
          </a:p>
        </p:txBody>
      </p:sp>
      <p:cxnSp>
        <p:nvCxnSpPr>
          <p:cNvPr id="4" name="Straight Connector 3">
            <a:extLst>
              <a:ext uri="{FF2B5EF4-FFF2-40B4-BE49-F238E27FC236}">
                <a16:creationId xmlns:a16="http://schemas.microsoft.com/office/drawing/2014/main" id="{4A6218F8-32D3-AAF0-BDE6-511DEBC07338}"/>
              </a:ext>
              <a:ext uri="{C183D7F6-B498-43B3-948B-1728B52AA6E4}">
                <adec:decorative xmlns:adec="http://schemas.microsoft.com/office/drawing/2017/decorative" val="1"/>
              </a:ext>
            </a:extLst>
          </p:cNvPr>
          <p:cNvCxnSpPr>
            <a:cxnSpLocks/>
          </p:cNvCxnSpPr>
          <p:nvPr/>
        </p:nvCxnSpPr>
        <p:spPr>
          <a:xfrm>
            <a:off x="838200" y="1359027"/>
            <a:ext cx="10515600" cy="0"/>
          </a:xfrm>
          <a:prstGeom prst="line">
            <a:avLst/>
          </a:prstGeom>
          <a:ln w="19050">
            <a:solidFill>
              <a:srgbClr val="34B14A"/>
            </a:solidFill>
          </a:ln>
        </p:spPr>
        <p:style>
          <a:lnRef idx="2">
            <a:schemeClr val="accent4"/>
          </a:lnRef>
          <a:fillRef idx="0">
            <a:schemeClr val="accent4"/>
          </a:fillRef>
          <a:effectRef idx="1">
            <a:schemeClr val="accent4"/>
          </a:effectRef>
          <a:fontRef idx="minor">
            <a:schemeClr val="tx1"/>
          </a:fontRef>
        </p:style>
      </p:cxnSp>
      <p:sp>
        <p:nvSpPr>
          <p:cNvPr id="6" name="Rectangle 5">
            <a:extLst>
              <a:ext uri="{FF2B5EF4-FFF2-40B4-BE49-F238E27FC236}">
                <a16:creationId xmlns:a16="http://schemas.microsoft.com/office/drawing/2014/main" id="{9708CC77-CE67-D35D-3000-4DF279D708EA}"/>
              </a:ext>
              <a:ext uri="{C183D7F6-B498-43B3-948B-1728B52AA6E4}">
                <adec:decorative xmlns:adec="http://schemas.microsoft.com/office/drawing/2017/decorative" val="1"/>
              </a:ext>
            </a:extLst>
          </p:cNvPr>
          <p:cNvSpPr/>
          <p:nvPr/>
        </p:nvSpPr>
        <p:spPr>
          <a:xfrm>
            <a:off x="130175" y="123824"/>
            <a:ext cx="11939905" cy="6607969"/>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057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6E2858-B0FF-3FFF-7764-76F1A92940DD}"/>
              </a:ext>
            </a:extLst>
          </p:cNvPr>
          <p:cNvSpPr>
            <a:spLocks noGrp="1"/>
          </p:cNvSpPr>
          <p:nvPr>
            <p:ph type="title"/>
          </p:nvPr>
        </p:nvSpPr>
        <p:spPr>
          <a:xfrm>
            <a:off x="5361710" y="365125"/>
            <a:ext cx="6472500" cy="1899912"/>
          </a:xfrm>
        </p:spPr>
        <p:txBody>
          <a:bodyPr>
            <a:noAutofit/>
          </a:bodyPr>
          <a:lstStyle/>
          <a:p>
            <a:r>
              <a:rPr lang="en-US" sz="3600" dirty="0">
                <a:solidFill>
                  <a:srgbClr val="61A9D6"/>
                </a:solidFill>
                <a:latin typeface="Georgia" panose="02040502050405020303" pitchFamily="18" charset="0"/>
              </a:rPr>
              <a:t>Clackamas County Housing Developments</a:t>
            </a:r>
            <a:endParaRPr lang="en-US" sz="3600" dirty="0"/>
          </a:p>
        </p:txBody>
      </p:sp>
      <p:pic>
        <p:nvPicPr>
          <p:cNvPr id="5" name="Picture 4" descr="This is a photo of the Las Flores affordable housing complex in Oregon City. The photo shows a playground with two buildings in the background. Each building is three stories tall and has colorful cladding. Las Flores was completed in 2022, made possible by a 4% Low Income Housing Tax Credit (LIHTC) allocation with equity investment by Aegon, OHCS Market Cost Offset Funds, Clackamas County Metro Bond Funds administered by the Housing Authority of Clackamas County, Agriculture Workforce Housing Tax Credits, and a Section 8 contract for 70 project-based vouchers.">
            <a:extLst>
              <a:ext uri="{FF2B5EF4-FFF2-40B4-BE49-F238E27FC236}">
                <a16:creationId xmlns:a16="http://schemas.microsoft.com/office/drawing/2014/main" id="{275D01C2-7CCC-AFBA-23E5-51948727FAB8}"/>
              </a:ext>
            </a:extLst>
          </p:cNvPr>
          <p:cNvPicPr>
            <a:picLocks noChangeAspect="1"/>
          </p:cNvPicPr>
          <p:nvPr/>
        </p:nvPicPr>
        <p:blipFill>
          <a:blip r:embed="rId2">
            <a:extLst>
              <a:ext uri="{28A0092B-C50C-407E-A947-70E740481C1C}">
                <a14:useLocalDpi xmlns:a14="http://schemas.microsoft.com/office/drawing/2010/main" val="0"/>
              </a:ext>
            </a:extLst>
          </a:blip>
          <a:srcRect l="19710" r="12776" b="-1"/>
          <a:stretch>
            <a:fillRect/>
          </a:stretch>
        </p:blipFill>
        <p:spPr>
          <a:xfrm>
            <a:off x="1" y="10"/>
            <a:ext cx="5361708" cy="6857990"/>
          </a:xfrm>
          <a:prstGeom prst="rect">
            <a:avLst/>
          </a:prstGeom>
        </p:spPr>
      </p:pic>
      <p:sp>
        <p:nvSpPr>
          <p:cNvPr id="3" name="Content Placeholder 2">
            <a:extLst>
              <a:ext uri="{FF2B5EF4-FFF2-40B4-BE49-F238E27FC236}">
                <a16:creationId xmlns:a16="http://schemas.microsoft.com/office/drawing/2014/main" id="{B8105150-CFA2-D090-BA4E-AAE200BA5768}"/>
              </a:ext>
            </a:extLst>
          </p:cNvPr>
          <p:cNvSpPr>
            <a:spLocks noGrp="1"/>
          </p:cNvSpPr>
          <p:nvPr>
            <p:ph idx="1"/>
          </p:nvPr>
        </p:nvSpPr>
        <p:spPr>
          <a:xfrm>
            <a:off x="5361708" y="2434200"/>
            <a:ext cx="6472501" cy="4298783"/>
          </a:xfrm>
        </p:spPr>
        <p:txBody>
          <a:bodyPr>
            <a:normAutofit/>
          </a:bodyPr>
          <a:lstStyle/>
          <a:p>
            <a:pPr marL="0" indent="0">
              <a:buNone/>
            </a:pPr>
            <a:r>
              <a:rPr lang="en-US" sz="2400" dirty="0"/>
              <a:t>Using Affordable Housing Bond funds, the County:</a:t>
            </a:r>
          </a:p>
          <a:p>
            <a:r>
              <a:rPr lang="en-US" sz="2400" dirty="0"/>
              <a:t>Is opening 451 new affordable apartments in 2026, including 52 with support services</a:t>
            </a:r>
          </a:p>
          <a:p>
            <a:r>
              <a:rPr lang="en-US" sz="2400" dirty="0"/>
              <a:t>And between 2021-2025, has developed 1,170 new affordable apartments, 229 of those with supportive services</a:t>
            </a:r>
          </a:p>
          <a:p>
            <a:endParaRPr lang="en-US" sz="2200" dirty="0"/>
          </a:p>
          <a:p>
            <a:endParaRPr lang="en-US" sz="2200" dirty="0"/>
          </a:p>
        </p:txBody>
      </p:sp>
      <p:sp>
        <p:nvSpPr>
          <p:cNvPr id="6" name="Rectangle 5">
            <a:extLst>
              <a:ext uri="{FF2B5EF4-FFF2-40B4-BE49-F238E27FC236}">
                <a16:creationId xmlns:a16="http://schemas.microsoft.com/office/drawing/2014/main" id="{426BFF73-9029-A496-3985-60DAA4E12ECA}"/>
              </a:ext>
              <a:ext uri="{C183D7F6-B498-43B3-948B-1728B52AA6E4}">
                <adec:decorative xmlns:adec="http://schemas.microsoft.com/office/drawing/2017/decorative" val="1"/>
              </a:ext>
            </a:extLst>
          </p:cNvPr>
          <p:cNvSpPr/>
          <p:nvPr/>
        </p:nvSpPr>
        <p:spPr>
          <a:xfrm>
            <a:off x="5361709" y="125015"/>
            <a:ext cx="6696147" cy="6607969"/>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51EF6C22-39A7-6CB5-BC01-CDBC549A535B}"/>
              </a:ext>
              <a:ext uri="{C183D7F6-B498-43B3-948B-1728B52AA6E4}">
                <adec:decorative xmlns:adec="http://schemas.microsoft.com/office/drawing/2017/decorative" val="1"/>
              </a:ext>
            </a:extLst>
          </p:cNvPr>
          <p:cNvCxnSpPr>
            <a:cxnSpLocks/>
          </p:cNvCxnSpPr>
          <p:nvPr/>
        </p:nvCxnSpPr>
        <p:spPr>
          <a:xfrm>
            <a:off x="5361708" y="2265037"/>
            <a:ext cx="6347692" cy="0"/>
          </a:xfrm>
          <a:prstGeom prst="line">
            <a:avLst/>
          </a:prstGeom>
          <a:ln w="19050">
            <a:solidFill>
              <a:srgbClr val="34B14A"/>
            </a:solidFill>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622145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6B9900-E5A2-A4E3-4661-AAC148BD68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495300"/>
            <a:ext cx="10058400" cy="5867400"/>
          </a:xfrm>
          <a:prstGeom prst="rect">
            <a:avLst/>
          </a:prstGeom>
        </p:spPr>
      </p:pic>
    </p:spTree>
    <p:extLst>
      <p:ext uri="{BB962C8B-B14F-4D97-AF65-F5344CB8AC3E}">
        <p14:creationId xmlns:p14="http://schemas.microsoft.com/office/powerpoint/2010/main" val="2052550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1B3A6B"/>
          </a:solidFill>
          <a:ln w="12700">
            <a:solidFill>
              <a:srgbClr val="1B3A6B"/>
            </a:solidFill>
            <a:prstDash val="solid"/>
          </a:ln>
        </p:spPr>
        <p:txBody>
          <a:bodyPr/>
          <a:lstStyle/>
          <a:p>
            <a:endParaRPr lang="en-US" sz="2400" dirty="0"/>
          </a:p>
        </p:txBody>
      </p:sp>
      <p:sp>
        <p:nvSpPr>
          <p:cNvPr id="3" name="Shape 1"/>
          <p:cNvSpPr/>
          <p:nvPr/>
        </p:nvSpPr>
        <p:spPr>
          <a:xfrm>
            <a:off x="0" y="0"/>
            <a:ext cx="670560" cy="6858000"/>
          </a:xfrm>
          <a:prstGeom prst="rect">
            <a:avLst/>
          </a:prstGeom>
          <a:solidFill>
            <a:srgbClr val="F2A900"/>
          </a:solidFill>
          <a:ln w="12700">
            <a:solidFill>
              <a:srgbClr val="F2A900"/>
            </a:solidFill>
            <a:prstDash val="solid"/>
          </a:ln>
        </p:spPr>
        <p:txBody>
          <a:bodyPr/>
          <a:lstStyle/>
          <a:p>
            <a:endParaRPr lang="en-US" sz="2400" dirty="0"/>
          </a:p>
        </p:txBody>
      </p:sp>
      <p:sp>
        <p:nvSpPr>
          <p:cNvPr id="4" name="Shape 2"/>
          <p:cNvSpPr/>
          <p:nvPr/>
        </p:nvSpPr>
        <p:spPr>
          <a:xfrm>
            <a:off x="7924800" y="-1828800"/>
            <a:ext cx="7315200" cy="7315200"/>
          </a:xfrm>
          <a:prstGeom prst="ellipse">
            <a:avLst/>
          </a:prstGeom>
          <a:solidFill>
            <a:srgbClr val="1E4F9C">
              <a:alpha val="30000"/>
            </a:srgbClr>
          </a:solidFill>
          <a:ln w="12700">
            <a:solidFill>
              <a:srgbClr val="1E4F9C"/>
            </a:solidFill>
            <a:prstDash val="solid"/>
          </a:ln>
        </p:spPr>
        <p:txBody>
          <a:bodyPr/>
          <a:lstStyle/>
          <a:p>
            <a:endParaRPr lang="en-US" sz="2400" dirty="0"/>
          </a:p>
        </p:txBody>
      </p:sp>
      <p:sp>
        <p:nvSpPr>
          <p:cNvPr id="5" name="Shape 3"/>
          <p:cNvSpPr/>
          <p:nvPr/>
        </p:nvSpPr>
        <p:spPr>
          <a:xfrm>
            <a:off x="8778240" y="-975360"/>
            <a:ext cx="6096000" cy="6096000"/>
          </a:xfrm>
          <a:prstGeom prst="ellipse">
            <a:avLst/>
          </a:prstGeom>
          <a:solidFill>
            <a:srgbClr val="F2A900">
              <a:alpha val="15000"/>
            </a:srgbClr>
          </a:solidFill>
          <a:ln w="12700">
            <a:solidFill>
              <a:srgbClr val="F2A900"/>
            </a:solidFill>
            <a:prstDash val="solid"/>
          </a:ln>
        </p:spPr>
        <p:txBody>
          <a:bodyPr/>
          <a:lstStyle/>
          <a:p>
            <a:endParaRPr lang="en-US" sz="2400" dirty="0"/>
          </a:p>
        </p:txBody>
      </p:sp>
      <p:sp>
        <p:nvSpPr>
          <p:cNvPr id="6" name="Text 4"/>
          <p:cNvSpPr/>
          <p:nvPr/>
        </p:nvSpPr>
        <p:spPr>
          <a:xfrm>
            <a:off x="1036320" y="365760"/>
            <a:ext cx="10728960" cy="463296"/>
          </a:xfrm>
          <a:prstGeom prst="rect">
            <a:avLst/>
          </a:prstGeom>
          <a:noFill/>
          <a:ln/>
        </p:spPr>
        <p:txBody>
          <a:bodyPr wrap="square" lIns="0" tIns="0" rIns="0" bIns="0" rtlCol="0" anchor="ctr"/>
          <a:lstStyle/>
          <a:p>
            <a:r>
              <a:rPr lang="en-US" sz="1333" b="1" kern="0" spc="267" dirty="0">
                <a:solidFill>
                  <a:srgbClr val="F2A900"/>
                </a:solidFill>
                <a:latin typeface="Calibri" pitchFamily="34" charset="0"/>
                <a:ea typeface="Calibri" pitchFamily="34" charset="-122"/>
                <a:cs typeface="Calibri" pitchFamily="34" charset="-120"/>
              </a:rPr>
              <a:t>OREGON CITY BUSINESS ASSOCIATION  ·  2026 HOUSING FORUM</a:t>
            </a:r>
            <a:endParaRPr lang="en-US" sz="1333" dirty="0"/>
          </a:p>
        </p:txBody>
      </p:sp>
      <p:sp>
        <p:nvSpPr>
          <p:cNvPr id="7" name="Text 5"/>
          <p:cNvSpPr/>
          <p:nvPr/>
        </p:nvSpPr>
        <p:spPr>
          <a:xfrm>
            <a:off x="1036320" y="999744"/>
            <a:ext cx="10972800" cy="1645920"/>
          </a:xfrm>
          <a:prstGeom prst="rect">
            <a:avLst/>
          </a:prstGeom>
          <a:noFill/>
          <a:ln/>
        </p:spPr>
        <p:txBody>
          <a:bodyPr wrap="square" lIns="0" tIns="0" rIns="0" bIns="0" rtlCol="0" anchor="ctr"/>
          <a:lstStyle/>
          <a:p>
            <a:r>
              <a:rPr lang="en-US" sz="9600" b="1" dirty="0">
                <a:solidFill>
                  <a:srgbClr val="FFFFFF"/>
                </a:solidFill>
                <a:latin typeface="Arial Black" pitchFamily="34" charset="0"/>
                <a:ea typeface="Arial Black" pitchFamily="34" charset="-122"/>
                <a:cs typeface="Arial Black" pitchFamily="34" charset="-120"/>
              </a:rPr>
              <a:t>Housing:</a:t>
            </a:r>
            <a:endParaRPr lang="en-US" sz="9600" dirty="0"/>
          </a:p>
        </p:txBody>
      </p:sp>
      <p:sp>
        <p:nvSpPr>
          <p:cNvPr id="8" name="Text 6"/>
          <p:cNvSpPr/>
          <p:nvPr/>
        </p:nvSpPr>
        <p:spPr>
          <a:xfrm>
            <a:off x="1036320" y="2377440"/>
            <a:ext cx="10972800" cy="1341120"/>
          </a:xfrm>
          <a:prstGeom prst="rect">
            <a:avLst/>
          </a:prstGeom>
          <a:noFill/>
          <a:ln/>
        </p:spPr>
        <p:txBody>
          <a:bodyPr wrap="square" lIns="0" tIns="0" rIns="0" bIns="0" rtlCol="0" anchor="ctr"/>
          <a:lstStyle/>
          <a:p>
            <a:r>
              <a:rPr lang="en-US" sz="7466" b="1" dirty="0">
                <a:solidFill>
                  <a:srgbClr val="D6E4F7"/>
                </a:solidFill>
                <a:latin typeface="Arial Black" pitchFamily="34" charset="0"/>
                <a:ea typeface="Arial Black" pitchFamily="34" charset="-122"/>
                <a:cs typeface="Arial Black" pitchFamily="34" charset="-120"/>
              </a:rPr>
              <a:t>Density or Sprawl,</a:t>
            </a:r>
            <a:endParaRPr lang="en-US" sz="7466" dirty="0"/>
          </a:p>
        </p:txBody>
      </p:sp>
      <p:sp>
        <p:nvSpPr>
          <p:cNvPr id="9" name="Text 7"/>
          <p:cNvSpPr/>
          <p:nvPr/>
        </p:nvSpPr>
        <p:spPr>
          <a:xfrm>
            <a:off x="1036320" y="3596640"/>
            <a:ext cx="10972800" cy="1341120"/>
          </a:xfrm>
          <a:prstGeom prst="rect">
            <a:avLst/>
          </a:prstGeom>
          <a:noFill/>
          <a:ln/>
        </p:spPr>
        <p:txBody>
          <a:bodyPr wrap="square" lIns="0" tIns="0" rIns="0" bIns="0" rtlCol="0" anchor="ctr"/>
          <a:lstStyle/>
          <a:p>
            <a:r>
              <a:rPr lang="en-US" sz="8000" b="1" dirty="0">
                <a:solidFill>
                  <a:srgbClr val="F2A900"/>
                </a:solidFill>
                <a:latin typeface="Arial Black" pitchFamily="34" charset="0"/>
                <a:ea typeface="Arial Black" pitchFamily="34" charset="-122"/>
                <a:cs typeface="Arial Black" pitchFamily="34" charset="-120"/>
              </a:rPr>
              <a:t>Your Choice.</a:t>
            </a:r>
            <a:endParaRPr lang="en-US" sz="8000" dirty="0"/>
          </a:p>
        </p:txBody>
      </p:sp>
      <p:sp>
        <p:nvSpPr>
          <p:cNvPr id="10" name="Text 8"/>
          <p:cNvSpPr/>
          <p:nvPr/>
        </p:nvSpPr>
        <p:spPr>
          <a:xfrm>
            <a:off x="1036320" y="5120640"/>
            <a:ext cx="9144000" cy="548640"/>
          </a:xfrm>
          <a:prstGeom prst="rect">
            <a:avLst/>
          </a:prstGeom>
          <a:noFill/>
          <a:ln/>
        </p:spPr>
        <p:txBody>
          <a:bodyPr wrap="square" lIns="0" tIns="0" rIns="0" bIns="0" rtlCol="0" anchor="ctr"/>
          <a:lstStyle/>
          <a:p>
            <a:r>
              <a:rPr lang="en-US" sz="2133" dirty="0">
                <a:solidFill>
                  <a:srgbClr val="D6E4F7"/>
                </a:solidFill>
                <a:latin typeface="Calibri" pitchFamily="34" charset="0"/>
                <a:ea typeface="Calibri" pitchFamily="34" charset="-122"/>
                <a:cs typeface="Calibri" pitchFamily="34" charset="-120"/>
              </a:rPr>
              <a:t>State Mandates &amp; Local Housing in Clackamas County</a:t>
            </a:r>
            <a:endParaRPr lang="en-US" sz="2133" dirty="0"/>
          </a:p>
        </p:txBody>
      </p:sp>
      <p:sp>
        <p:nvSpPr>
          <p:cNvPr id="11" name="Text 9"/>
          <p:cNvSpPr/>
          <p:nvPr/>
        </p:nvSpPr>
        <p:spPr>
          <a:xfrm>
            <a:off x="1036320" y="5791200"/>
            <a:ext cx="6096000" cy="463296"/>
          </a:xfrm>
          <a:prstGeom prst="rect">
            <a:avLst/>
          </a:prstGeom>
          <a:noFill/>
          <a:ln/>
        </p:spPr>
        <p:txBody>
          <a:bodyPr wrap="square" lIns="0" tIns="0" rIns="0" bIns="0" rtlCol="0" anchor="ctr"/>
          <a:lstStyle/>
          <a:p>
            <a:r>
              <a:rPr lang="en-US" sz="1733" b="1" dirty="0">
                <a:solidFill>
                  <a:srgbClr val="F2A900"/>
                </a:solidFill>
                <a:latin typeface="Calibri" pitchFamily="34" charset="0"/>
                <a:ea typeface="Calibri" pitchFamily="34" charset="-122"/>
                <a:cs typeface="Calibri" pitchFamily="34" charset="-120"/>
              </a:rPr>
              <a:t>City of Oregon City</a:t>
            </a:r>
            <a:endParaRPr lang="en-US" sz="1733" dirty="0"/>
          </a:p>
        </p:txBody>
      </p:sp>
    </p:spTree>
    <p:extLst>
      <p:ext uri="{BB962C8B-B14F-4D97-AF65-F5344CB8AC3E}">
        <p14:creationId xmlns:p14="http://schemas.microsoft.com/office/powerpoint/2010/main" val="367765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5242560" cy="6858000"/>
          </a:xfrm>
          <a:prstGeom prst="rect">
            <a:avLst/>
          </a:prstGeom>
          <a:solidFill>
            <a:srgbClr val="1B3A6B"/>
          </a:solidFill>
          <a:ln w="12700">
            <a:solidFill>
              <a:srgbClr val="1B3A6B"/>
            </a:solidFill>
            <a:prstDash val="solid"/>
          </a:ln>
        </p:spPr>
        <p:txBody>
          <a:bodyPr/>
          <a:lstStyle/>
          <a:p>
            <a:endParaRPr lang="en-US" sz="2400" dirty="0"/>
          </a:p>
        </p:txBody>
      </p:sp>
      <p:sp>
        <p:nvSpPr>
          <p:cNvPr id="3" name="Shape 1"/>
          <p:cNvSpPr/>
          <p:nvPr/>
        </p:nvSpPr>
        <p:spPr>
          <a:xfrm>
            <a:off x="5242560" y="0"/>
            <a:ext cx="146304" cy="6858000"/>
          </a:xfrm>
          <a:prstGeom prst="rect">
            <a:avLst/>
          </a:prstGeom>
          <a:solidFill>
            <a:srgbClr val="F2A900"/>
          </a:solidFill>
          <a:ln w="12700">
            <a:solidFill>
              <a:srgbClr val="F2A900"/>
            </a:solidFill>
            <a:prstDash val="solid"/>
          </a:ln>
        </p:spPr>
        <p:txBody>
          <a:bodyPr/>
          <a:lstStyle/>
          <a:p>
            <a:endParaRPr lang="en-US" sz="2400" dirty="0"/>
          </a:p>
        </p:txBody>
      </p:sp>
      <p:sp>
        <p:nvSpPr>
          <p:cNvPr id="4" name="Text 2"/>
          <p:cNvSpPr/>
          <p:nvPr/>
        </p:nvSpPr>
        <p:spPr>
          <a:xfrm>
            <a:off x="426720" y="487680"/>
            <a:ext cx="4511040" cy="2194560"/>
          </a:xfrm>
          <a:prstGeom prst="rect">
            <a:avLst/>
          </a:prstGeom>
          <a:noFill/>
          <a:ln/>
        </p:spPr>
        <p:txBody>
          <a:bodyPr wrap="square" lIns="0" tIns="0" rIns="0" bIns="0" rtlCol="0" anchor="ctr"/>
          <a:lstStyle/>
          <a:p>
            <a:r>
              <a:rPr lang="en-US" sz="5333" b="1" dirty="0">
                <a:solidFill>
                  <a:srgbClr val="FFFFFF"/>
                </a:solidFill>
                <a:latin typeface="Arial Black" pitchFamily="34" charset="0"/>
                <a:ea typeface="Arial Black" pitchFamily="34" charset="-122"/>
                <a:cs typeface="Arial Black" pitchFamily="34" charset="-120"/>
              </a:rPr>
              <a:t>State</a:t>
            </a:r>
            <a:endParaRPr lang="en-US" sz="5333" dirty="0"/>
          </a:p>
          <a:p>
            <a:r>
              <a:rPr lang="en-US" sz="5333" b="1" dirty="0">
                <a:solidFill>
                  <a:srgbClr val="FFFFFF"/>
                </a:solidFill>
                <a:latin typeface="Arial Black" pitchFamily="34" charset="0"/>
                <a:ea typeface="Arial Black" pitchFamily="34" charset="-122"/>
                <a:cs typeface="Arial Black" pitchFamily="34" charset="-120"/>
              </a:rPr>
              <a:t>Legislation:</a:t>
            </a:r>
            <a:endParaRPr lang="en-US" sz="5333" dirty="0"/>
          </a:p>
        </p:txBody>
      </p:sp>
      <p:sp>
        <p:nvSpPr>
          <p:cNvPr id="5" name="Text 3"/>
          <p:cNvSpPr/>
          <p:nvPr/>
        </p:nvSpPr>
        <p:spPr>
          <a:xfrm>
            <a:off x="426720" y="2560320"/>
            <a:ext cx="4511040" cy="1706880"/>
          </a:xfrm>
          <a:prstGeom prst="rect">
            <a:avLst/>
          </a:prstGeom>
          <a:noFill/>
          <a:ln/>
        </p:spPr>
        <p:txBody>
          <a:bodyPr wrap="square" lIns="0" tIns="0" rIns="0" bIns="0" rtlCol="0" anchor="ctr"/>
          <a:lstStyle/>
          <a:p>
            <a:r>
              <a:rPr lang="en-US" sz="4267" b="1" dirty="0">
                <a:solidFill>
                  <a:srgbClr val="F2A900"/>
                </a:solidFill>
                <a:latin typeface="Arial Black" pitchFamily="34" charset="0"/>
                <a:ea typeface="Arial Black" pitchFamily="34" charset="-122"/>
                <a:cs typeface="Arial Black" pitchFamily="34" charset="-120"/>
              </a:rPr>
              <a:t>What Changed</a:t>
            </a:r>
            <a:endParaRPr lang="en-US" sz="4267" dirty="0"/>
          </a:p>
          <a:p>
            <a:r>
              <a:rPr lang="en-US" sz="4267" b="1" dirty="0">
                <a:solidFill>
                  <a:srgbClr val="F2A900"/>
                </a:solidFill>
                <a:latin typeface="Arial Black" pitchFamily="34" charset="0"/>
                <a:ea typeface="Arial Black" pitchFamily="34" charset="-122"/>
                <a:cs typeface="Arial Black" pitchFamily="34" charset="-120"/>
              </a:rPr>
              <a:t>Housing?</a:t>
            </a:r>
            <a:endParaRPr lang="en-US" sz="4267" dirty="0"/>
          </a:p>
        </p:txBody>
      </p:sp>
      <p:sp>
        <p:nvSpPr>
          <p:cNvPr id="6" name="Shape 4"/>
          <p:cNvSpPr/>
          <p:nvPr/>
        </p:nvSpPr>
        <p:spPr>
          <a:xfrm>
            <a:off x="1566897" y="4462272"/>
            <a:ext cx="1828800" cy="1828800"/>
          </a:xfrm>
          <a:prstGeom prst="ellipse">
            <a:avLst/>
          </a:prstGeom>
          <a:solidFill>
            <a:srgbClr val="F2A900"/>
          </a:solidFill>
          <a:ln w="12700">
            <a:solidFill>
              <a:srgbClr val="F2A900"/>
            </a:solidFill>
            <a:prstDash val="solid"/>
          </a:ln>
        </p:spPr>
        <p:txBody>
          <a:bodyPr/>
          <a:lstStyle/>
          <a:p>
            <a:endParaRPr lang="en-US" sz="2400" dirty="0"/>
          </a:p>
        </p:txBody>
      </p:sp>
      <p:sp>
        <p:nvSpPr>
          <p:cNvPr id="7" name="Text 5"/>
          <p:cNvSpPr/>
          <p:nvPr/>
        </p:nvSpPr>
        <p:spPr>
          <a:xfrm>
            <a:off x="1566897" y="4462272"/>
            <a:ext cx="1828800" cy="1219200"/>
          </a:xfrm>
          <a:prstGeom prst="rect">
            <a:avLst/>
          </a:prstGeom>
          <a:noFill/>
          <a:ln/>
        </p:spPr>
        <p:txBody>
          <a:bodyPr wrap="square" lIns="0" tIns="0" rIns="0" bIns="0" rtlCol="0" anchor="b"/>
          <a:lstStyle/>
          <a:p>
            <a:pPr algn="ctr"/>
            <a:r>
              <a:rPr lang="en-US" sz="5333" b="1" dirty="0">
                <a:solidFill>
                  <a:srgbClr val="1B3A6B"/>
                </a:solidFill>
                <a:latin typeface="Arial Black" pitchFamily="34" charset="0"/>
                <a:ea typeface="Arial Black" pitchFamily="34" charset="-122"/>
                <a:cs typeface="Arial Black" pitchFamily="34" charset="-120"/>
              </a:rPr>
              <a:t>20+</a:t>
            </a:r>
            <a:endParaRPr lang="en-US" sz="5333" dirty="0"/>
          </a:p>
        </p:txBody>
      </p:sp>
      <p:sp>
        <p:nvSpPr>
          <p:cNvPr id="8" name="Text 6"/>
          <p:cNvSpPr/>
          <p:nvPr/>
        </p:nvSpPr>
        <p:spPr>
          <a:xfrm>
            <a:off x="1566897" y="5634053"/>
            <a:ext cx="1828800" cy="792480"/>
          </a:xfrm>
          <a:prstGeom prst="rect">
            <a:avLst/>
          </a:prstGeom>
          <a:noFill/>
          <a:ln/>
        </p:spPr>
        <p:txBody>
          <a:bodyPr wrap="square" lIns="0" tIns="0" rIns="0" bIns="0" rtlCol="0" anchor="t"/>
          <a:lstStyle/>
          <a:p>
            <a:pPr algn="ctr"/>
            <a:r>
              <a:rPr lang="en-US" sz="1200" b="1" dirty="0">
                <a:solidFill>
                  <a:srgbClr val="1B3A6B"/>
                </a:solidFill>
                <a:latin typeface="Calibri" pitchFamily="34" charset="0"/>
                <a:ea typeface="Calibri" pitchFamily="34" charset="-122"/>
                <a:cs typeface="Calibri" pitchFamily="34" charset="-120"/>
              </a:rPr>
              <a:t>BILLS</a:t>
            </a:r>
            <a:endParaRPr lang="en-US" sz="1200" dirty="0"/>
          </a:p>
          <a:p>
            <a:pPr algn="ctr"/>
            <a:r>
              <a:rPr lang="en-US" sz="1200" b="1" dirty="0">
                <a:solidFill>
                  <a:srgbClr val="1B3A6B"/>
                </a:solidFill>
                <a:latin typeface="Calibri" pitchFamily="34" charset="0"/>
                <a:ea typeface="Calibri" pitchFamily="34" charset="-122"/>
                <a:cs typeface="Calibri" pitchFamily="34" charset="-120"/>
              </a:rPr>
              <a:t>SINCE 2019</a:t>
            </a:r>
            <a:endParaRPr lang="en-US" sz="1200" dirty="0"/>
          </a:p>
        </p:txBody>
      </p:sp>
      <p:sp>
        <p:nvSpPr>
          <p:cNvPr id="9" name="Shape 7"/>
          <p:cNvSpPr/>
          <p:nvPr/>
        </p:nvSpPr>
        <p:spPr>
          <a:xfrm>
            <a:off x="5608320" y="426720"/>
            <a:ext cx="6156960" cy="2865120"/>
          </a:xfrm>
          <a:prstGeom prst="rect">
            <a:avLst/>
          </a:prstGeom>
          <a:solidFill>
            <a:srgbClr val="1B3A6B"/>
          </a:solidFill>
          <a:ln w="12700">
            <a:solidFill>
              <a:srgbClr val="1B3A6B"/>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0" name="Shape 8"/>
          <p:cNvSpPr/>
          <p:nvPr/>
        </p:nvSpPr>
        <p:spPr>
          <a:xfrm>
            <a:off x="5608320" y="426720"/>
            <a:ext cx="6156960" cy="146304"/>
          </a:xfrm>
          <a:prstGeom prst="rect">
            <a:avLst/>
          </a:prstGeom>
          <a:solidFill>
            <a:srgbClr val="F2A900"/>
          </a:solidFill>
          <a:ln w="12700">
            <a:solidFill>
              <a:srgbClr val="F2A900"/>
            </a:solidFill>
            <a:prstDash val="solid"/>
          </a:ln>
        </p:spPr>
        <p:txBody>
          <a:bodyPr/>
          <a:lstStyle/>
          <a:p>
            <a:endParaRPr lang="en-US" sz="2400" dirty="0"/>
          </a:p>
        </p:txBody>
      </p:sp>
      <p:sp>
        <p:nvSpPr>
          <p:cNvPr id="11" name="Text 9"/>
          <p:cNvSpPr/>
          <p:nvPr/>
        </p:nvSpPr>
        <p:spPr>
          <a:xfrm>
            <a:off x="5791200" y="609600"/>
            <a:ext cx="5791200" cy="548640"/>
          </a:xfrm>
          <a:prstGeom prst="rect">
            <a:avLst/>
          </a:prstGeom>
          <a:noFill/>
          <a:ln/>
        </p:spPr>
        <p:txBody>
          <a:bodyPr wrap="square" lIns="0" tIns="0" rIns="0" bIns="0" rtlCol="0" anchor="ctr"/>
          <a:lstStyle/>
          <a:p>
            <a:r>
              <a:rPr lang="en-US" sz="2133" b="1" dirty="0">
                <a:solidFill>
                  <a:srgbClr val="F2A900"/>
                </a:solidFill>
                <a:latin typeface="Arial Black" pitchFamily="34" charset="0"/>
                <a:ea typeface="Arial Black" pitchFamily="34" charset="-122"/>
                <a:cs typeface="Arial Black" pitchFamily="34" charset="-120"/>
              </a:rPr>
              <a:t>✓  2 BILLS THAT BUILT HOUSING</a:t>
            </a:r>
            <a:endParaRPr lang="en-US" sz="2133" dirty="0"/>
          </a:p>
        </p:txBody>
      </p:sp>
      <p:sp>
        <p:nvSpPr>
          <p:cNvPr id="12" name="Text 10"/>
          <p:cNvSpPr/>
          <p:nvPr/>
        </p:nvSpPr>
        <p:spPr>
          <a:xfrm>
            <a:off x="5791200" y="1280160"/>
            <a:ext cx="5791200" cy="512064"/>
          </a:xfrm>
          <a:prstGeom prst="rect">
            <a:avLst/>
          </a:prstGeom>
          <a:noFill/>
          <a:ln/>
        </p:spPr>
        <p:txBody>
          <a:bodyPr wrap="square" lIns="0" tIns="0" rIns="0" bIns="0" rtlCol="0" anchor="ctr"/>
          <a:lstStyle/>
          <a:p>
            <a:r>
              <a:rPr lang="en-US" sz="2400" b="1" dirty="0">
                <a:solidFill>
                  <a:srgbClr val="FFFFFF"/>
                </a:solidFill>
                <a:latin typeface="Calibri" pitchFamily="34" charset="0"/>
                <a:ea typeface="Calibri" pitchFamily="34" charset="-122"/>
                <a:cs typeface="Calibri" pitchFamily="34" charset="-120"/>
              </a:rPr>
              <a:t>HB 2001  —  Ended single-family-only zoning</a:t>
            </a:r>
            <a:endParaRPr lang="en-US" sz="2400" dirty="0"/>
          </a:p>
        </p:txBody>
      </p:sp>
      <p:sp>
        <p:nvSpPr>
          <p:cNvPr id="13" name="Text 11"/>
          <p:cNvSpPr/>
          <p:nvPr/>
        </p:nvSpPr>
        <p:spPr>
          <a:xfrm>
            <a:off x="5791200" y="1853184"/>
            <a:ext cx="5791200" cy="512064"/>
          </a:xfrm>
          <a:prstGeom prst="rect">
            <a:avLst/>
          </a:prstGeom>
          <a:noFill/>
          <a:ln/>
        </p:spPr>
        <p:txBody>
          <a:bodyPr wrap="square" lIns="0" tIns="0" rIns="0" bIns="0" rtlCol="0" anchor="ctr"/>
          <a:lstStyle/>
          <a:p>
            <a:r>
              <a:rPr lang="en-US" sz="2400" b="1" dirty="0">
                <a:solidFill>
                  <a:srgbClr val="FFFFFF"/>
                </a:solidFill>
                <a:latin typeface="Calibri" pitchFamily="34" charset="0"/>
                <a:ea typeface="Calibri" pitchFamily="34" charset="-122"/>
                <a:cs typeface="Calibri" pitchFamily="34" charset="-120"/>
              </a:rPr>
              <a:t>SB 458  —  Enabled middle housing land divisions</a:t>
            </a:r>
            <a:endParaRPr lang="en-US" sz="2400" dirty="0"/>
          </a:p>
        </p:txBody>
      </p:sp>
      <p:sp>
        <p:nvSpPr>
          <p:cNvPr id="14" name="Text 12"/>
          <p:cNvSpPr/>
          <p:nvPr/>
        </p:nvSpPr>
        <p:spPr>
          <a:xfrm>
            <a:off x="5791200" y="2438400"/>
            <a:ext cx="5791200" cy="463296"/>
          </a:xfrm>
          <a:prstGeom prst="rect">
            <a:avLst/>
          </a:prstGeom>
          <a:noFill/>
          <a:ln/>
        </p:spPr>
        <p:txBody>
          <a:bodyPr wrap="square" lIns="0" tIns="0" rIns="0" bIns="0" rtlCol="0" anchor="ctr"/>
          <a:lstStyle/>
          <a:p>
            <a:r>
              <a:rPr lang="en-US" sz="1867" i="1" dirty="0">
                <a:solidFill>
                  <a:srgbClr val="F2A900"/>
                </a:solidFill>
                <a:latin typeface="Calibri" pitchFamily="34" charset="0"/>
                <a:ea typeface="Calibri" pitchFamily="34" charset="-122"/>
                <a:cs typeface="Calibri" pitchFamily="34" charset="-120"/>
              </a:rPr>
              <a:t>→  81% of Oregon City's 2025 permits were middle housing</a:t>
            </a:r>
            <a:endParaRPr lang="en-US" sz="1867" dirty="0"/>
          </a:p>
        </p:txBody>
      </p:sp>
      <p:sp>
        <p:nvSpPr>
          <p:cNvPr id="15" name="Shape 13"/>
          <p:cNvSpPr/>
          <p:nvPr/>
        </p:nvSpPr>
        <p:spPr>
          <a:xfrm>
            <a:off x="5608320" y="3535680"/>
            <a:ext cx="6156960" cy="2901696"/>
          </a:xfrm>
          <a:prstGeom prst="rect">
            <a:avLst/>
          </a:prstGeom>
          <a:solidFill>
            <a:srgbClr val="FFFFFF"/>
          </a:solidFill>
          <a:ln w="254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6" name="Shape 14"/>
          <p:cNvSpPr/>
          <p:nvPr/>
        </p:nvSpPr>
        <p:spPr>
          <a:xfrm>
            <a:off x="5608320" y="3535680"/>
            <a:ext cx="6156960" cy="146304"/>
          </a:xfrm>
          <a:prstGeom prst="rect">
            <a:avLst/>
          </a:prstGeom>
          <a:solidFill>
            <a:srgbClr val="1E4F9C"/>
          </a:solidFill>
          <a:ln w="12700">
            <a:solidFill>
              <a:srgbClr val="1E4F9C"/>
            </a:solidFill>
            <a:prstDash val="solid"/>
          </a:ln>
        </p:spPr>
        <p:txBody>
          <a:bodyPr/>
          <a:lstStyle/>
          <a:p>
            <a:endParaRPr lang="en-US" sz="2400" dirty="0"/>
          </a:p>
        </p:txBody>
      </p:sp>
      <p:sp>
        <p:nvSpPr>
          <p:cNvPr id="17" name="Text 15"/>
          <p:cNvSpPr/>
          <p:nvPr/>
        </p:nvSpPr>
        <p:spPr>
          <a:xfrm>
            <a:off x="5791200" y="3718560"/>
            <a:ext cx="5791200" cy="512064"/>
          </a:xfrm>
          <a:prstGeom prst="rect">
            <a:avLst/>
          </a:prstGeom>
          <a:noFill/>
          <a:ln/>
        </p:spPr>
        <p:txBody>
          <a:bodyPr wrap="square" lIns="0" tIns="0" rIns="0" bIns="0" rtlCol="0" anchor="ctr"/>
          <a:lstStyle/>
          <a:p>
            <a:r>
              <a:rPr lang="en-US" sz="2133" b="1" dirty="0">
                <a:solidFill>
                  <a:srgbClr val="1B3A6B"/>
                </a:solidFill>
                <a:latin typeface="Arial Black" pitchFamily="34" charset="0"/>
                <a:ea typeface="Arial Black" pitchFamily="34" charset="-122"/>
                <a:cs typeface="Arial Black" pitchFamily="34" charset="-120"/>
              </a:rPr>
              <a:t>⚠  20+ OTHER BILLS</a:t>
            </a:r>
            <a:endParaRPr lang="en-US" sz="2133" dirty="0"/>
          </a:p>
        </p:txBody>
      </p:sp>
      <p:sp>
        <p:nvSpPr>
          <p:cNvPr id="18" name="Text 16"/>
          <p:cNvSpPr/>
          <p:nvPr/>
        </p:nvSpPr>
        <p:spPr>
          <a:xfrm>
            <a:off x="5791200" y="4328160"/>
            <a:ext cx="5791200" cy="512064"/>
          </a:xfrm>
          <a:prstGeom prst="rect">
            <a:avLst/>
          </a:prstGeom>
          <a:noFill/>
          <a:ln/>
        </p:spPr>
        <p:txBody>
          <a:bodyPr wrap="square" lIns="0" tIns="0" rIns="0" bIns="0" rtlCol="0" anchor="ctr"/>
          <a:lstStyle/>
          <a:p>
            <a:r>
              <a:rPr lang="en-US" sz="2267" b="1" dirty="0">
                <a:solidFill>
                  <a:srgbClr val="1B3A6B"/>
                </a:solidFill>
                <a:latin typeface="Calibri" pitchFamily="34" charset="0"/>
                <a:ea typeface="Calibri" pitchFamily="34" charset="-122"/>
                <a:cs typeface="Calibri" pitchFamily="34" charset="-120"/>
              </a:rPr>
              <a:t>Changed the process — not yet production</a:t>
            </a:r>
            <a:endParaRPr lang="en-US" sz="2267" dirty="0"/>
          </a:p>
        </p:txBody>
      </p:sp>
      <p:sp>
        <p:nvSpPr>
          <p:cNvPr id="19" name="Text 17"/>
          <p:cNvSpPr/>
          <p:nvPr/>
        </p:nvSpPr>
        <p:spPr>
          <a:xfrm>
            <a:off x="5791200" y="4937760"/>
            <a:ext cx="5791200" cy="792480"/>
          </a:xfrm>
          <a:prstGeom prst="rect">
            <a:avLst/>
          </a:prstGeom>
          <a:noFill/>
          <a:ln/>
        </p:spPr>
        <p:txBody>
          <a:bodyPr wrap="square" lIns="0" tIns="0" rIns="0" bIns="0" rtlCol="0" anchor="ctr"/>
          <a:lstStyle/>
          <a:p>
            <a:r>
              <a:rPr lang="en-US" sz="2133" dirty="0">
                <a:solidFill>
                  <a:srgbClr val="444444"/>
                </a:solidFill>
                <a:latin typeface="Calibri" pitchFamily="34" charset="0"/>
                <a:ea typeface="Calibri" pitchFamily="34" charset="-122"/>
                <a:cs typeface="Calibri" pitchFamily="34" charset="-120"/>
              </a:rPr>
              <a:t>Each bill creates real implementation</a:t>
            </a:r>
            <a:endParaRPr lang="en-US" sz="2133" dirty="0"/>
          </a:p>
          <a:p>
            <a:r>
              <a:rPr lang="en-US" sz="2133" dirty="0">
                <a:solidFill>
                  <a:srgbClr val="444444"/>
                </a:solidFill>
                <a:latin typeface="Calibri" pitchFamily="34" charset="0"/>
                <a:ea typeface="Calibri" pitchFamily="34" charset="-122"/>
                <a:cs typeface="Calibri" pitchFamily="34" charset="-120"/>
              </a:rPr>
              <a:t>burden on local cities</a:t>
            </a:r>
            <a:endParaRPr lang="en-US" sz="2133" dirty="0"/>
          </a:p>
        </p:txBody>
      </p:sp>
      <p:sp>
        <p:nvSpPr>
          <p:cNvPr id="20" name="Text 18"/>
          <p:cNvSpPr/>
          <p:nvPr/>
        </p:nvSpPr>
        <p:spPr>
          <a:xfrm>
            <a:off x="5791200" y="5827776"/>
            <a:ext cx="5791200" cy="463296"/>
          </a:xfrm>
          <a:prstGeom prst="rect">
            <a:avLst/>
          </a:prstGeom>
          <a:noFill/>
          <a:ln/>
        </p:spPr>
        <p:txBody>
          <a:bodyPr wrap="square" lIns="0" tIns="0" rIns="0" bIns="0" rtlCol="0" anchor="ctr"/>
          <a:lstStyle/>
          <a:p>
            <a:r>
              <a:rPr lang="en-US" sz="1733" i="1" dirty="0">
                <a:solidFill>
                  <a:srgbClr val="1E4F9C"/>
                </a:solidFill>
                <a:latin typeface="Calibri" pitchFamily="34" charset="0"/>
                <a:ea typeface="Calibri" pitchFamily="34" charset="-122"/>
                <a:cs typeface="Calibri" pitchFamily="34" charset="-120"/>
              </a:rPr>
              <a:t>Monitoring · Code amendments · Staff training</a:t>
            </a:r>
            <a:endParaRPr lang="en-US" sz="1733" dirty="0"/>
          </a:p>
        </p:txBody>
      </p:sp>
    </p:spTree>
    <p:extLst>
      <p:ext uri="{BB962C8B-B14F-4D97-AF65-F5344CB8AC3E}">
        <p14:creationId xmlns:p14="http://schemas.microsoft.com/office/powerpoint/2010/main" val="572867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219456"/>
          </a:xfrm>
          <a:prstGeom prst="rect">
            <a:avLst/>
          </a:prstGeom>
          <a:solidFill>
            <a:srgbClr val="F2A900"/>
          </a:solidFill>
          <a:ln w="12700">
            <a:solidFill>
              <a:srgbClr val="F2A900"/>
            </a:solidFill>
            <a:prstDash val="solid"/>
          </a:ln>
        </p:spPr>
        <p:txBody>
          <a:bodyPr/>
          <a:lstStyle/>
          <a:p>
            <a:endParaRPr lang="en-US" sz="2400" dirty="0"/>
          </a:p>
        </p:txBody>
      </p:sp>
      <p:sp>
        <p:nvSpPr>
          <p:cNvPr id="3" name="Text 1"/>
          <p:cNvSpPr/>
          <p:nvPr/>
        </p:nvSpPr>
        <p:spPr>
          <a:xfrm>
            <a:off x="609600" y="463296"/>
            <a:ext cx="10972800" cy="1158240"/>
          </a:xfrm>
          <a:prstGeom prst="rect">
            <a:avLst/>
          </a:prstGeom>
          <a:noFill/>
          <a:ln/>
        </p:spPr>
        <p:txBody>
          <a:bodyPr wrap="square" lIns="0" tIns="0" rIns="0" bIns="0" rtlCol="0" anchor="ctr"/>
          <a:lstStyle/>
          <a:p>
            <a:r>
              <a:rPr lang="en-US" sz="6133" b="1" dirty="0">
                <a:solidFill>
                  <a:srgbClr val="FFFFFF"/>
                </a:solidFill>
                <a:latin typeface="Arial Black" pitchFamily="34" charset="0"/>
                <a:ea typeface="Arial Black" pitchFamily="34" charset="-122"/>
                <a:cs typeface="Arial Black" pitchFamily="34" charset="-120"/>
              </a:rPr>
              <a:t>Oregon City's Response</a:t>
            </a:r>
            <a:endParaRPr lang="en-US" sz="6133" dirty="0"/>
          </a:p>
        </p:txBody>
      </p:sp>
      <p:sp>
        <p:nvSpPr>
          <p:cNvPr id="4" name="Text 2"/>
          <p:cNvSpPr/>
          <p:nvPr/>
        </p:nvSpPr>
        <p:spPr>
          <a:xfrm>
            <a:off x="609600" y="1487424"/>
            <a:ext cx="10972800" cy="609600"/>
          </a:xfrm>
          <a:prstGeom prst="rect">
            <a:avLst/>
          </a:prstGeom>
          <a:noFill/>
          <a:ln/>
        </p:spPr>
        <p:txBody>
          <a:bodyPr wrap="square" lIns="0" tIns="0" rIns="0" bIns="0" rtlCol="0" anchor="ctr"/>
          <a:lstStyle/>
          <a:p>
            <a:r>
              <a:rPr lang="en-US" sz="2933" dirty="0">
                <a:solidFill>
                  <a:srgbClr val="F2A900"/>
                </a:solidFill>
                <a:latin typeface="Calibri" pitchFamily="34" charset="0"/>
                <a:ea typeface="Calibri" pitchFamily="34" charset="-122"/>
                <a:cs typeface="Calibri" pitchFamily="34" charset="-120"/>
              </a:rPr>
              <a:t>Three mandates. Three actions.</a:t>
            </a:r>
            <a:endParaRPr lang="en-US" sz="2933" dirty="0"/>
          </a:p>
        </p:txBody>
      </p:sp>
      <p:sp>
        <p:nvSpPr>
          <p:cNvPr id="5" name="Shape 3"/>
          <p:cNvSpPr/>
          <p:nvPr/>
        </p:nvSpPr>
        <p:spPr>
          <a:xfrm>
            <a:off x="426720" y="2153927"/>
            <a:ext cx="3657600" cy="4206240"/>
          </a:xfrm>
          <a:prstGeom prst="rect">
            <a:avLst/>
          </a:prstGeom>
          <a:solidFill>
            <a:srgbClr val="FFFFFF"/>
          </a:solidFill>
          <a:ln w="127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6" name="Shape 4"/>
          <p:cNvSpPr/>
          <p:nvPr/>
        </p:nvSpPr>
        <p:spPr>
          <a:xfrm>
            <a:off x="426720" y="2153927"/>
            <a:ext cx="3657600" cy="1463040"/>
          </a:xfrm>
          <a:prstGeom prst="rect">
            <a:avLst/>
          </a:prstGeom>
          <a:solidFill>
            <a:srgbClr val="1E4F9C"/>
          </a:solidFill>
          <a:ln w="12700">
            <a:solidFill>
              <a:srgbClr val="1E4F9C"/>
            </a:solidFill>
            <a:prstDash val="solid"/>
          </a:ln>
        </p:spPr>
        <p:txBody>
          <a:bodyPr/>
          <a:lstStyle/>
          <a:p>
            <a:endParaRPr lang="en-US" sz="2400" dirty="0"/>
          </a:p>
        </p:txBody>
      </p:sp>
      <p:sp>
        <p:nvSpPr>
          <p:cNvPr id="7" name="Text 5"/>
          <p:cNvSpPr/>
          <p:nvPr/>
        </p:nvSpPr>
        <p:spPr>
          <a:xfrm>
            <a:off x="426720" y="2153927"/>
            <a:ext cx="3657600" cy="1463040"/>
          </a:xfrm>
          <a:prstGeom prst="rect">
            <a:avLst/>
          </a:prstGeom>
          <a:noFill/>
          <a:ln/>
        </p:spPr>
        <p:txBody>
          <a:bodyPr wrap="square" lIns="0" tIns="0" rIns="0" bIns="0" rtlCol="0" anchor="ctr"/>
          <a:lstStyle/>
          <a:p>
            <a:pPr algn="ctr"/>
            <a:r>
              <a:rPr lang="en-US" sz="4533" b="1" dirty="0">
                <a:solidFill>
                  <a:srgbClr val="FFFFFF"/>
                </a:solidFill>
                <a:latin typeface="Arial Black" pitchFamily="34" charset="0"/>
                <a:ea typeface="Arial Black" pitchFamily="34" charset="-122"/>
                <a:cs typeface="Arial Black" pitchFamily="34" charset="-120"/>
              </a:rPr>
              <a:t>HB</a:t>
            </a:r>
            <a:endParaRPr lang="en-US" sz="4533" dirty="0"/>
          </a:p>
          <a:p>
            <a:pPr algn="ctr"/>
            <a:r>
              <a:rPr lang="en-US" sz="4533" b="1" dirty="0">
                <a:solidFill>
                  <a:srgbClr val="FFFFFF"/>
                </a:solidFill>
                <a:latin typeface="Arial Black" pitchFamily="34" charset="0"/>
                <a:ea typeface="Arial Black" pitchFamily="34" charset="-122"/>
                <a:cs typeface="Arial Black" pitchFamily="34" charset="-120"/>
              </a:rPr>
              <a:t>2001</a:t>
            </a:r>
            <a:endParaRPr lang="en-US" sz="4533" dirty="0"/>
          </a:p>
        </p:txBody>
      </p:sp>
      <p:sp>
        <p:nvSpPr>
          <p:cNvPr id="8" name="Text 6"/>
          <p:cNvSpPr/>
          <p:nvPr/>
        </p:nvSpPr>
        <p:spPr>
          <a:xfrm>
            <a:off x="609600" y="3443583"/>
            <a:ext cx="3291840" cy="1158240"/>
          </a:xfrm>
          <a:prstGeom prst="rect">
            <a:avLst/>
          </a:prstGeom>
          <a:noFill/>
          <a:ln/>
        </p:spPr>
        <p:txBody>
          <a:bodyPr wrap="square" lIns="0" tIns="0" rIns="0" bIns="0" rtlCol="0" anchor="ctr"/>
          <a:lstStyle/>
          <a:p>
            <a:r>
              <a:rPr lang="en-US" sz="2400" b="1" dirty="0">
                <a:solidFill>
                  <a:srgbClr val="1B3A6B"/>
                </a:solidFill>
                <a:latin typeface="Arial Black" pitchFamily="34" charset="0"/>
                <a:ea typeface="Arial Black" pitchFamily="34" charset="-122"/>
                <a:cs typeface="Arial Black" pitchFamily="34" charset="-120"/>
              </a:rPr>
              <a:t>Middle Housing</a:t>
            </a:r>
            <a:endParaRPr lang="en-US" sz="2400" dirty="0"/>
          </a:p>
          <a:p>
            <a:r>
              <a:rPr lang="en-US" sz="2400" b="1" dirty="0">
                <a:solidFill>
                  <a:srgbClr val="1B3A6B"/>
                </a:solidFill>
                <a:latin typeface="Arial Black" pitchFamily="34" charset="0"/>
                <a:ea typeface="Arial Black" pitchFamily="34" charset="-122"/>
                <a:cs typeface="Arial Black" pitchFamily="34" charset="-120"/>
              </a:rPr>
              <a:t>Code Adopted</a:t>
            </a:r>
            <a:endParaRPr lang="en-US" sz="2400" dirty="0"/>
          </a:p>
        </p:txBody>
      </p:sp>
      <p:sp>
        <p:nvSpPr>
          <p:cNvPr id="9" name="Text 7"/>
          <p:cNvSpPr/>
          <p:nvPr/>
        </p:nvSpPr>
        <p:spPr>
          <a:xfrm>
            <a:off x="609600" y="4933703"/>
            <a:ext cx="3291840" cy="1341120"/>
          </a:xfrm>
          <a:prstGeom prst="rect">
            <a:avLst/>
          </a:prstGeom>
          <a:noFill/>
          <a:ln/>
        </p:spPr>
        <p:txBody>
          <a:bodyPr wrap="square" lIns="0" tIns="0" rIns="0" bIns="0" rtlCol="0" anchor="ctr"/>
          <a:lstStyle/>
          <a:p>
            <a:pPr marL="154513" indent="-154513">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Ordinance 22-1001 · June 2022</a:t>
            </a:r>
            <a:endParaRPr lang="en-US" sz="1733" dirty="0"/>
          </a:p>
          <a:p>
            <a:pPr marL="154513" indent="-154513">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Duplexes · Triplexes · Quadplexes · Cottages</a:t>
            </a:r>
            <a:r>
              <a:rPr lang="en-US" sz="1733" dirty="0"/>
              <a:t> </a:t>
            </a:r>
            <a:r>
              <a:rPr lang="en-US" sz="1733" dirty="0">
                <a:solidFill>
                  <a:srgbClr val="444455"/>
                </a:solidFill>
                <a:latin typeface="Calibri" pitchFamily="34" charset="0"/>
                <a:ea typeface="Calibri" pitchFamily="34" charset="-122"/>
                <a:cs typeface="Calibri" pitchFamily="34" charset="-120"/>
              </a:rPr>
              <a:t>in residential zones</a:t>
            </a:r>
            <a:endParaRPr lang="en-US" sz="1733" dirty="0"/>
          </a:p>
        </p:txBody>
      </p:sp>
      <p:sp>
        <p:nvSpPr>
          <p:cNvPr id="10" name="Shape 8"/>
          <p:cNvSpPr/>
          <p:nvPr/>
        </p:nvSpPr>
        <p:spPr>
          <a:xfrm>
            <a:off x="4267200" y="2153927"/>
            <a:ext cx="3657600" cy="4206240"/>
          </a:xfrm>
          <a:prstGeom prst="rect">
            <a:avLst/>
          </a:prstGeom>
          <a:solidFill>
            <a:srgbClr val="FFFFFF"/>
          </a:solidFill>
          <a:ln w="127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1" name="Shape 9"/>
          <p:cNvSpPr/>
          <p:nvPr/>
        </p:nvSpPr>
        <p:spPr>
          <a:xfrm>
            <a:off x="4267200" y="2153927"/>
            <a:ext cx="3657600" cy="1463040"/>
          </a:xfrm>
          <a:prstGeom prst="rect">
            <a:avLst/>
          </a:prstGeom>
          <a:solidFill>
            <a:srgbClr val="C98C00"/>
          </a:solidFill>
          <a:ln w="12700">
            <a:solidFill>
              <a:srgbClr val="C98C00"/>
            </a:solidFill>
            <a:prstDash val="solid"/>
          </a:ln>
        </p:spPr>
        <p:txBody>
          <a:bodyPr/>
          <a:lstStyle/>
          <a:p>
            <a:endParaRPr lang="en-US" sz="2400" dirty="0"/>
          </a:p>
        </p:txBody>
      </p:sp>
      <p:sp>
        <p:nvSpPr>
          <p:cNvPr id="12" name="Text 10"/>
          <p:cNvSpPr/>
          <p:nvPr/>
        </p:nvSpPr>
        <p:spPr>
          <a:xfrm>
            <a:off x="4267200" y="2153927"/>
            <a:ext cx="3657600" cy="1463040"/>
          </a:xfrm>
          <a:prstGeom prst="rect">
            <a:avLst/>
          </a:prstGeom>
          <a:noFill/>
          <a:ln/>
        </p:spPr>
        <p:txBody>
          <a:bodyPr wrap="square" lIns="0" tIns="0" rIns="0" bIns="0" rtlCol="0" anchor="ctr"/>
          <a:lstStyle/>
          <a:p>
            <a:pPr algn="ctr"/>
            <a:r>
              <a:rPr lang="en-US" sz="4533" b="1" dirty="0">
                <a:solidFill>
                  <a:srgbClr val="FFFFFF"/>
                </a:solidFill>
                <a:latin typeface="Arial Black" pitchFamily="34" charset="0"/>
                <a:ea typeface="Arial Black" pitchFamily="34" charset="-122"/>
                <a:cs typeface="Arial Black" pitchFamily="34" charset="-120"/>
              </a:rPr>
              <a:t>SB</a:t>
            </a:r>
            <a:endParaRPr lang="en-US" sz="4533" dirty="0"/>
          </a:p>
          <a:p>
            <a:pPr algn="ctr"/>
            <a:r>
              <a:rPr lang="en-US" sz="4533" b="1" dirty="0">
                <a:solidFill>
                  <a:srgbClr val="FFFFFF"/>
                </a:solidFill>
                <a:latin typeface="Arial Black" pitchFamily="34" charset="0"/>
                <a:ea typeface="Arial Black" pitchFamily="34" charset="-122"/>
                <a:cs typeface="Arial Black" pitchFamily="34" charset="-120"/>
              </a:rPr>
              <a:t>1537</a:t>
            </a:r>
            <a:endParaRPr lang="en-US" sz="4533" dirty="0"/>
          </a:p>
        </p:txBody>
      </p:sp>
      <p:sp>
        <p:nvSpPr>
          <p:cNvPr id="13" name="Text 11"/>
          <p:cNvSpPr/>
          <p:nvPr/>
        </p:nvSpPr>
        <p:spPr>
          <a:xfrm>
            <a:off x="4450080" y="3443583"/>
            <a:ext cx="3291840" cy="1158240"/>
          </a:xfrm>
          <a:prstGeom prst="rect">
            <a:avLst/>
          </a:prstGeom>
          <a:noFill/>
          <a:ln/>
        </p:spPr>
        <p:txBody>
          <a:bodyPr wrap="square" lIns="0" tIns="0" rIns="0" bIns="0" rtlCol="0" anchor="ctr"/>
          <a:lstStyle/>
          <a:p>
            <a:r>
              <a:rPr lang="en-US" sz="2400" b="1" dirty="0">
                <a:solidFill>
                  <a:srgbClr val="1B3A6B"/>
                </a:solidFill>
                <a:latin typeface="Arial Black" pitchFamily="34" charset="0"/>
                <a:ea typeface="Arial Black" pitchFamily="34" charset="-122"/>
                <a:cs typeface="Arial Black" pitchFamily="34" charset="-120"/>
              </a:rPr>
              <a:t>Automatic</a:t>
            </a:r>
            <a:endParaRPr lang="en-US" sz="2400" dirty="0"/>
          </a:p>
          <a:p>
            <a:r>
              <a:rPr lang="en-US" sz="2400" b="1" dirty="0">
                <a:solidFill>
                  <a:srgbClr val="1B3A6B"/>
                </a:solidFill>
                <a:latin typeface="Arial Black" pitchFamily="34" charset="0"/>
                <a:ea typeface="Arial Black" pitchFamily="34" charset="-122"/>
                <a:cs typeface="Arial Black" pitchFamily="34" charset="-120"/>
              </a:rPr>
              <a:t>Adjustments</a:t>
            </a:r>
            <a:endParaRPr lang="en-US" sz="2400" dirty="0"/>
          </a:p>
        </p:txBody>
      </p:sp>
      <p:sp>
        <p:nvSpPr>
          <p:cNvPr id="14" name="Text 12"/>
          <p:cNvSpPr/>
          <p:nvPr/>
        </p:nvSpPr>
        <p:spPr>
          <a:xfrm>
            <a:off x="4450080" y="4677671"/>
            <a:ext cx="3291840" cy="1341120"/>
          </a:xfrm>
          <a:prstGeom prst="rect">
            <a:avLst/>
          </a:prstGeom>
          <a:noFill/>
          <a:ln/>
        </p:spPr>
        <p:txBody>
          <a:bodyPr wrap="square" lIns="0" tIns="0" rIns="0" bIns="0" rtlCol="0" anchor="ctr"/>
          <a:lstStyle/>
          <a:p>
            <a:pPr marL="154513" indent="-154513">
              <a:lnSpc>
                <a:spcPct val="85000"/>
              </a:lnSpc>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Mandatory permit timelines adopted</a:t>
            </a:r>
            <a:endParaRPr lang="en-US" sz="1733" dirty="0"/>
          </a:p>
          <a:p>
            <a:pPr marL="154513" indent="-154513">
              <a:lnSpc>
                <a:spcPct val="85000"/>
              </a:lnSpc>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Applicants get a decision on schedule</a:t>
            </a:r>
            <a:endParaRPr lang="en-US" sz="1733" dirty="0"/>
          </a:p>
          <a:p>
            <a:pPr marL="154513" indent="-154513">
              <a:lnSpc>
                <a:spcPct val="85000"/>
              </a:lnSpc>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Predictable · Accountable</a:t>
            </a:r>
          </a:p>
          <a:p>
            <a:pPr marL="154513" indent="-154513">
              <a:lnSpc>
                <a:spcPct val="85000"/>
              </a:lnSpc>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Obtained waiver from DLCD to maintain our existing variance processes</a:t>
            </a:r>
            <a:endParaRPr lang="en-US" sz="1733" dirty="0"/>
          </a:p>
        </p:txBody>
      </p:sp>
      <p:sp>
        <p:nvSpPr>
          <p:cNvPr id="15" name="Shape 13"/>
          <p:cNvSpPr/>
          <p:nvPr/>
        </p:nvSpPr>
        <p:spPr>
          <a:xfrm>
            <a:off x="8107680" y="2153927"/>
            <a:ext cx="3657600" cy="4206240"/>
          </a:xfrm>
          <a:prstGeom prst="rect">
            <a:avLst/>
          </a:prstGeom>
          <a:solidFill>
            <a:srgbClr val="FFFFFF"/>
          </a:solidFill>
          <a:ln w="127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6" name="Shape 14"/>
          <p:cNvSpPr/>
          <p:nvPr/>
        </p:nvSpPr>
        <p:spPr>
          <a:xfrm>
            <a:off x="8107680" y="2153927"/>
            <a:ext cx="3657600" cy="1463040"/>
          </a:xfrm>
          <a:prstGeom prst="rect">
            <a:avLst/>
          </a:prstGeom>
          <a:solidFill>
            <a:srgbClr val="1E4F9C"/>
          </a:solidFill>
          <a:ln w="12700">
            <a:solidFill>
              <a:srgbClr val="1E4F9C"/>
            </a:solidFill>
            <a:prstDash val="solid"/>
          </a:ln>
        </p:spPr>
        <p:txBody>
          <a:bodyPr/>
          <a:lstStyle/>
          <a:p>
            <a:endParaRPr lang="en-US" sz="2400" dirty="0"/>
          </a:p>
        </p:txBody>
      </p:sp>
      <p:sp>
        <p:nvSpPr>
          <p:cNvPr id="17" name="Text 15"/>
          <p:cNvSpPr/>
          <p:nvPr/>
        </p:nvSpPr>
        <p:spPr>
          <a:xfrm>
            <a:off x="8107680" y="2153927"/>
            <a:ext cx="3657600" cy="1463040"/>
          </a:xfrm>
          <a:prstGeom prst="rect">
            <a:avLst/>
          </a:prstGeom>
          <a:noFill/>
          <a:ln/>
        </p:spPr>
        <p:txBody>
          <a:bodyPr wrap="square" lIns="0" tIns="0" rIns="0" bIns="0" rtlCol="0" anchor="ctr"/>
          <a:lstStyle/>
          <a:p>
            <a:pPr algn="ctr"/>
            <a:r>
              <a:rPr lang="en-US" sz="4533" b="1" dirty="0">
                <a:solidFill>
                  <a:srgbClr val="FFFFFF"/>
                </a:solidFill>
                <a:latin typeface="Arial Black" pitchFamily="34" charset="0"/>
                <a:ea typeface="Arial Black" pitchFamily="34" charset="-122"/>
                <a:cs typeface="Arial Black" pitchFamily="34" charset="-120"/>
              </a:rPr>
              <a:t>HB</a:t>
            </a:r>
            <a:endParaRPr lang="en-US" sz="4533" dirty="0"/>
          </a:p>
          <a:p>
            <a:pPr algn="ctr"/>
            <a:r>
              <a:rPr lang="en-US" sz="4533" b="1" dirty="0">
                <a:solidFill>
                  <a:srgbClr val="FFFFFF"/>
                </a:solidFill>
                <a:latin typeface="Arial Black" pitchFamily="34" charset="0"/>
                <a:ea typeface="Arial Black" pitchFamily="34" charset="-122"/>
                <a:cs typeface="Arial Black" pitchFamily="34" charset="-120"/>
              </a:rPr>
              <a:t>2003</a:t>
            </a:r>
            <a:endParaRPr lang="en-US" sz="4533" dirty="0"/>
          </a:p>
        </p:txBody>
      </p:sp>
      <p:sp>
        <p:nvSpPr>
          <p:cNvPr id="18" name="Text 16"/>
          <p:cNvSpPr/>
          <p:nvPr/>
        </p:nvSpPr>
        <p:spPr>
          <a:xfrm>
            <a:off x="8290560" y="3624196"/>
            <a:ext cx="3474720" cy="1158240"/>
          </a:xfrm>
          <a:prstGeom prst="rect">
            <a:avLst/>
          </a:prstGeom>
          <a:noFill/>
          <a:ln/>
        </p:spPr>
        <p:txBody>
          <a:bodyPr wrap="square" lIns="0" tIns="0" rIns="0" bIns="0" rtlCol="0" anchor="ctr"/>
          <a:lstStyle/>
          <a:p>
            <a:r>
              <a:rPr lang="en-US" sz="2400" b="1" dirty="0">
                <a:solidFill>
                  <a:srgbClr val="1B3A6B"/>
                </a:solidFill>
                <a:latin typeface="Arial Black" pitchFamily="34" charset="0"/>
                <a:ea typeface="Arial Black" pitchFamily="34" charset="-122"/>
                <a:cs typeface="Arial Black" pitchFamily="34" charset="-120"/>
              </a:rPr>
              <a:t>Housing Capacity</a:t>
            </a:r>
            <a:endParaRPr lang="en-US" sz="2400" dirty="0"/>
          </a:p>
          <a:p>
            <a:r>
              <a:rPr lang="en-US" sz="2400" b="1" dirty="0">
                <a:solidFill>
                  <a:srgbClr val="1B3A6B"/>
                </a:solidFill>
                <a:latin typeface="Arial Black" pitchFamily="34" charset="0"/>
                <a:ea typeface="Arial Black" pitchFamily="34" charset="-122"/>
                <a:cs typeface="Arial Black" pitchFamily="34" charset="-120"/>
              </a:rPr>
              <a:t>Analysis/Housing Production Strategy</a:t>
            </a:r>
            <a:endParaRPr lang="en-US" sz="2400" dirty="0"/>
          </a:p>
        </p:txBody>
      </p:sp>
      <p:sp>
        <p:nvSpPr>
          <p:cNvPr id="19" name="Text 17"/>
          <p:cNvSpPr/>
          <p:nvPr/>
        </p:nvSpPr>
        <p:spPr>
          <a:xfrm>
            <a:off x="8290560" y="4933703"/>
            <a:ext cx="3291840" cy="1341120"/>
          </a:xfrm>
          <a:prstGeom prst="rect">
            <a:avLst/>
          </a:prstGeom>
          <a:noFill/>
          <a:ln/>
        </p:spPr>
        <p:txBody>
          <a:bodyPr wrap="square" lIns="0" tIns="0" rIns="0" bIns="0" rtlCol="0" anchor="ctr"/>
          <a:lstStyle/>
          <a:p>
            <a:pPr marL="154513" indent="-154513">
              <a:buFont typeface="Arial" panose="020B0604020202020204" pitchFamily="34" charset="0"/>
              <a:buChar char="•"/>
            </a:pPr>
            <a:r>
              <a:rPr lang="en-US" sz="1733" dirty="0">
                <a:solidFill>
                  <a:srgbClr val="444455"/>
                </a:solidFill>
                <a:latin typeface="Calibri" pitchFamily="34" charset="0"/>
                <a:ea typeface="Calibri" pitchFamily="34" charset="-122"/>
                <a:cs typeface="Calibri" pitchFamily="34" charset="-120"/>
              </a:rPr>
              <a:t>The city's next major work program</a:t>
            </a:r>
            <a:r>
              <a:rPr lang="en-US" sz="1733" dirty="0"/>
              <a:t>, the </a:t>
            </a:r>
            <a:r>
              <a:rPr lang="en-US" sz="1733" dirty="0">
                <a:solidFill>
                  <a:srgbClr val="444455"/>
                </a:solidFill>
                <a:latin typeface="Calibri" pitchFamily="34" charset="0"/>
                <a:ea typeface="Calibri" pitchFamily="34" charset="-122"/>
                <a:cs typeface="Calibri" pitchFamily="34" charset="-120"/>
              </a:rPr>
              <a:t>Housing Production Strategy follows</a:t>
            </a:r>
            <a:r>
              <a:rPr lang="en-US" sz="1733" dirty="0"/>
              <a:t> a s</a:t>
            </a:r>
            <a:r>
              <a:rPr lang="en-US" sz="1733" dirty="0">
                <a:solidFill>
                  <a:srgbClr val="444455"/>
                </a:solidFill>
                <a:latin typeface="Calibri" pitchFamily="34" charset="0"/>
                <a:ea typeface="Calibri" pitchFamily="34" charset="-122"/>
                <a:cs typeface="Calibri" pitchFamily="34" charset="-120"/>
              </a:rPr>
              <a:t>ix-year housing work plan</a:t>
            </a:r>
            <a:endParaRPr lang="en-US" sz="1733" dirty="0"/>
          </a:p>
        </p:txBody>
      </p:sp>
      <p:sp>
        <p:nvSpPr>
          <p:cNvPr id="20" name="Text 18"/>
          <p:cNvSpPr/>
          <p:nvPr/>
        </p:nvSpPr>
        <p:spPr>
          <a:xfrm>
            <a:off x="609600" y="6401253"/>
            <a:ext cx="10972800" cy="341376"/>
          </a:xfrm>
          <a:prstGeom prst="rect">
            <a:avLst/>
          </a:prstGeom>
          <a:noFill/>
          <a:ln/>
        </p:spPr>
        <p:txBody>
          <a:bodyPr wrap="square" lIns="0" tIns="0" rIns="0" bIns="0" rtlCol="0" anchor="ctr"/>
          <a:lstStyle/>
          <a:p>
            <a:r>
              <a:rPr lang="en-US" sz="1867" i="1" dirty="0">
                <a:solidFill>
                  <a:srgbClr val="D6E4F7"/>
                </a:solidFill>
                <a:latin typeface="Calibri" pitchFamily="34" charset="0"/>
                <a:ea typeface="Calibri" pitchFamily="34" charset="-122"/>
                <a:cs typeface="Calibri" pitchFamily="34" charset="-120"/>
              </a:rPr>
              <a:t>All other mandates applied directly — public education provided at oregoncityoregon.gov/housing</a:t>
            </a:r>
            <a:endParaRPr lang="en-US" sz="1867" dirty="0"/>
          </a:p>
        </p:txBody>
      </p:sp>
    </p:spTree>
    <p:extLst>
      <p:ext uri="{BB962C8B-B14F-4D97-AF65-F5344CB8AC3E}">
        <p14:creationId xmlns:p14="http://schemas.microsoft.com/office/powerpoint/2010/main" val="3073572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rgbClr val="1B3A6B"/>
          </a:solidFill>
          <a:ln w="12700">
            <a:solidFill>
              <a:srgbClr val="1B3A6B"/>
            </a:solidFill>
            <a:prstDash val="solid"/>
          </a:ln>
        </p:spPr>
        <p:txBody>
          <a:bodyPr/>
          <a:lstStyle/>
          <a:p>
            <a:endParaRPr lang="en-US" sz="2400" dirty="0"/>
          </a:p>
        </p:txBody>
      </p:sp>
      <p:sp>
        <p:nvSpPr>
          <p:cNvPr id="3" name="Shape 1"/>
          <p:cNvSpPr/>
          <p:nvPr/>
        </p:nvSpPr>
        <p:spPr>
          <a:xfrm>
            <a:off x="0" y="1280160"/>
            <a:ext cx="12192000" cy="121920"/>
          </a:xfrm>
          <a:prstGeom prst="rect">
            <a:avLst/>
          </a:prstGeom>
          <a:solidFill>
            <a:srgbClr val="F2A900"/>
          </a:solidFill>
          <a:ln w="12700">
            <a:solidFill>
              <a:srgbClr val="F2A900"/>
            </a:solidFill>
            <a:prstDash val="solid"/>
          </a:ln>
        </p:spPr>
        <p:txBody>
          <a:bodyPr/>
          <a:lstStyle/>
          <a:p>
            <a:endParaRPr lang="en-US" sz="2400" dirty="0"/>
          </a:p>
        </p:txBody>
      </p:sp>
      <p:sp>
        <p:nvSpPr>
          <p:cNvPr id="4" name="Text 2"/>
          <p:cNvSpPr/>
          <p:nvPr/>
        </p:nvSpPr>
        <p:spPr>
          <a:xfrm>
            <a:off x="487680" y="170688"/>
            <a:ext cx="11216640" cy="707136"/>
          </a:xfrm>
          <a:prstGeom prst="rect">
            <a:avLst/>
          </a:prstGeom>
          <a:noFill/>
          <a:ln/>
        </p:spPr>
        <p:txBody>
          <a:bodyPr wrap="square" lIns="0" tIns="0" rIns="0" bIns="0" rtlCol="0" anchor="ctr"/>
          <a:lstStyle/>
          <a:p>
            <a:r>
              <a:rPr lang="en-US" sz="4000" b="1" dirty="0">
                <a:solidFill>
                  <a:srgbClr val="FFFFFF"/>
                </a:solidFill>
                <a:latin typeface="Arial Black" pitchFamily="34" charset="0"/>
                <a:ea typeface="Arial Black" pitchFamily="34" charset="-122"/>
                <a:cs typeface="Arial Black" pitchFamily="34" charset="-120"/>
              </a:rPr>
              <a:t>Housing By the Numbers: The Shift to Middle Housing</a:t>
            </a:r>
            <a:endParaRPr lang="en-US" sz="4000" dirty="0"/>
          </a:p>
        </p:txBody>
      </p:sp>
      <p:sp>
        <p:nvSpPr>
          <p:cNvPr id="5" name="Text 3"/>
          <p:cNvSpPr/>
          <p:nvPr/>
        </p:nvSpPr>
        <p:spPr>
          <a:xfrm>
            <a:off x="487680" y="977161"/>
            <a:ext cx="11216640" cy="341376"/>
          </a:xfrm>
          <a:prstGeom prst="rect">
            <a:avLst/>
          </a:prstGeom>
          <a:noFill/>
          <a:ln/>
        </p:spPr>
        <p:txBody>
          <a:bodyPr wrap="square" lIns="0" tIns="0" rIns="0" bIns="0" rtlCol="0" anchor="ctr"/>
          <a:lstStyle/>
          <a:p>
            <a:r>
              <a:rPr lang="en-US" sz="1733" b="1" dirty="0">
                <a:solidFill>
                  <a:srgbClr val="F2A900"/>
                </a:solidFill>
                <a:latin typeface="Calibri" pitchFamily="34" charset="0"/>
                <a:ea typeface="Calibri" pitchFamily="34" charset="-122"/>
                <a:cs typeface="Calibri" pitchFamily="34" charset="-120"/>
              </a:rPr>
              <a:t>From single-family dominance to missing middle  ·  Oregon City  ·  2015–2025</a:t>
            </a:r>
            <a:endParaRPr lang="en-US" sz="1733" dirty="0"/>
          </a:p>
        </p:txBody>
      </p:sp>
      <p:graphicFrame>
        <p:nvGraphicFramePr>
          <p:cNvPr id="6" name="Chart 0"/>
          <p:cNvGraphicFramePr/>
          <p:nvPr/>
        </p:nvGraphicFramePr>
        <p:xfrm>
          <a:off x="365760" y="1524000"/>
          <a:ext cx="6827520" cy="499872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4120896" y="1584960"/>
            <a:ext cx="48768" cy="4511040"/>
          </a:xfrm>
          <a:prstGeom prst="rect">
            <a:avLst/>
          </a:prstGeom>
          <a:solidFill>
            <a:srgbClr val="F2A900"/>
          </a:solidFill>
          <a:ln w="12700">
            <a:solidFill>
              <a:srgbClr val="F2A900"/>
            </a:solidFill>
            <a:prstDash val="solid"/>
          </a:ln>
        </p:spPr>
        <p:txBody>
          <a:bodyPr/>
          <a:lstStyle/>
          <a:p>
            <a:endParaRPr lang="en-US" sz="2400" dirty="0"/>
          </a:p>
        </p:txBody>
      </p:sp>
      <p:sp>
        <p:nvSpPr>
          <p:cNvPr id="8" name="Text 5"/>
          <p:cNvSpPr/>
          <p:nvPr/>
        </p:nvSpPr>
        <p:spPr>
          <a:xfrm>
            <a:off x="4194048" y="1560576"/>
            <a:ext cx="1219200" cy="670560"/>
          </a:xfrm>
          <a:prstGeom prst="rect">
            <a:avLst/>
          </a:prstGeom>
          <a:noFill/>
          <a:ln/>
        </p:spPr>
        <p:txBody>
          <a:bodyPr wrap="square" lIns="0" tIns="0" rIns="0" bIns="0" rtlCol="0" anchor="ctr"/>
          <a:lstStyle/>
          <a:p>
            <a:r>
              <a:rPr lang="en-US" sz="1200" b="1" dirty="0">
                <a:solidFill>
                  <a:srgbClr val="F2A900"/>
                </a:solidFill>
                <a:latin typeface="Calibri" pitchFamily="34" charset="0"/>
                <a:ea typeface="Calibri" pitchFamily="34" charset="-122"/>
                <a:cs typeface="Calibri" pitchFamily="34" charset="-120"/>
              </a:rPr>
              <a:t>HB 2001</a:t>
            </a:r>
            <a:endParaRPr lang="en-US" sz="1200" dirty="0"/>
          </a:p>
          <a:p>
            <a:r>
              <a:rPr lang="en-US" sz="1200" b="1" dirty="0">
                <a:solidFill>
                  <a:srgbClr val="F2A900"/>
                </a:solidFill>
                <a:latin typeface="Calibri" pitchFamily="34" charset="0"/>
                <a:ea typeface="Calibri" pitchFamily="34" charset="-122"/>
                <a:cs typeface="Calibri" pitchFamily="34" charset="-120"/>
              </a:rPr>
              <a:t>takes effect</a:t>
            </a:r>
            <a:endParaRPr lang="en-US" sz="1200" dirty="0"/>
          </a:p>
        </p:txBody>
      </p:sp>
      <p:sp>
        <p:nvSpPr>
          <p:cNvPr id="9" name="Shape 6"/>
          <p:cNvSpPr/>
          <p:nvPr/>
        </p:nvSpPr>
        <p:spPr>
          <a:xfrm>
            <a:off x="7437120" y="1524000"/>
            <a:ext cx="4389120" cy="1524000"/>
          </a:xfrm>
          <a:prstGeom prst="rect">
            <a:avLst/>
          </a:prstGeom>
          <a:solidFill>
            <a:srgbClr val="1B3A6B"/>
          </a:solidFill>
          <a:ln w="12700">
            <a:solidFill>
              <a:srgbClr val="1B3A6B"/>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0" name="Text 7"/>
          <p:cNvSpPr/>
          <p:nvPr/>
        </p:nvSpPr>
        <p:spPr>
          <a:xfrm>
            <a:off x="7583424" y="1621536"/>
            <a:ext cx="1560576" cy="1316736"/>
          </a:xfrm>
          <a:prstGeom prst="rect">
            <a:avLst/>
          </a:prstGeom>
          <a:noFill/>
          <a:ln/>
        </p:spPr>
        <p:txBody>
          <a:bodyPr wrap="square" lIns="0" tIns="0" rIns="0" bIns="0" rtlCol="0" anchor="ctr"/>
          <a:lstStyle/>
          <a:p>
            <a:pPr algn="ctr"/>
            <a:r>
              <a:rPr lang="en-US" sz="5067" b="1" dirty="0">
                <a:solidFill>
                  <a:srgbClr val="F2A900"/>
                </a:solidFill>
                <a:latin typeface="Arial Black" pitchFamily="34" charset="0"/>
                <a:ea typeface="Arial Black" pitchFamily="34" charset="-122"/>
                <a:cs typeface="Arial Black" pitchFamily="34" charset="-120"/>
              </a:rPr>
              <a:t>81%</a:t>
            </a:r>
            <a:endParaRPr lang="en-US" sz="5067" dirty="0"/>
          </a:p>
        </p:txBody>
      </p:sp>
      <p:sp>
        <p:nvSpPr>
          <p:cNvPr id="11" name="Shape 8"/>
          <p:cNvSpPr/>
          <p:nvPr/>
        </p:nvSpPr>
        <p:spPr>
          <a:xfrm>
            <a:off x="9204960" y="1706880"/>
            <a:ext cx="48768" cy="1158240"/>
          </a:xfrm>
          <a:prstGeom prst="rect">
            <a:avLst/>
          </a:prstGeom>
          <a:solidFill>
            <a:srgbClr val="F2A900">
              <a:alpha val="40000"/>
            </a:srgbClr>
          </a:solidFill>
          <a:ln w="12700">
            <a:solidFill>
              <a:srgbClr val="F2A900">
                <a:alpha val="40000"/>
              </a:srgbClr>
            </a:solidFill>
            <a:prstDash val="solid"/>
          </a:ln>
        </p:spPr>
        <p:txBody>
          <a:bodyPr/>
          <a:lstStyle/>
          <a:p>
            <a:endParaRPr lang="en-US" sz="2400" dirty="0"/>
          </a:p>
        </p:txBody>
      </p:sp>
      <p:sp>
        <p:nvSpPr>
          <p:cNvPr id="12" name="Text 9"/>
          <p:cNvSpPr/>
          <p:nvPr/>
        </p:nvSpPr>
        <p:spPr>
          <a:xfrm>
            <a:off x="9387840" y="1645920"/>
            <a:ext cx="2255520" cy="792480"/>
          </a:xfrm>
          <a:prstGeom prst="rect">
            <a:avLst/>
          </a:prstGeom>
          <a:noFill/>
          <a:ln/>
        </p:spPr>
        <p:txBody>
          <a:bodyPr wrap="square" lIns="0" tIns="0" rIns="0" bIns="0" rtlCol="0" anchor="ctr"/>
          <a:lstStyle/>
          <a:p>
            <a:r>
              <a:rPr lang="en-US" sz="1733" b="1" dirty="0">
                <a:solidFill>
                  <a:srgbClr val="F2A900"/>
                </a:solidFill>
                <a:latin typeface="Arial Black" pitchFamily="34" charset="0"/>
                <a:ea typeface="Arial Black" pitchFamily="34" charset="-122"/>
                <a:cs typeface="Arial Black" pitchFamily="34" charset="-120"/>
              </a:rPr>
              <a:t>of 2025 permits</a:t>
            </a:r>
            <a:endParaRPr lang="en-US" sz="1733" dirty="0"/>
          </a:p>
          <a:p>
            <a:r>
              <a:rPr lang="en-US" sz="1733" b="1" dirty="0">
                <a:solidFill>
                  <a:srgbClr val="F2A900"/>
                </a:solidFill>
                <a:latin typeface="Arial Black" pitchFamily="34" charset="0"/>
                <a:ea typeface="Arial Black" pitchFamily="34" charset="-122"/>
                <a:cs typeface="Arial Black" pitchFamily="34" charset="-120"/>
              </a:rPr>
              <a:t>were middle housing</a:t>
            </a:r>
            <a:endParaRPr lang="en-US" sz="1733" dirty="0"/>
          </a:p>
        </p:txBody>
      </p:sp>
      <p:sp>
        <p:nvSpPr>
          <p:cNvPr id="13" name="Text 10"/>
          <p:cNvSpPr/>
          <p:nvPr/>
        </p:nvSpPr>
        <p:spPr>
          <a:xfrm>
            <a:off x="9387840" y="2474976"/>
            <a:ext cx="2255520" cy="426720"/>
          </a:xfrm>
          <a:prstGeom prst="rect">
            <a:avLst/>
          </a:prstGeom>
          <a:noFill/>
          <a:ln/>
        </p:spPr>
        <p:txBody>
          <a:bodyPr wrap="square" lIns="0" tIns="0" rIns="0" bIns="0" rtlCol="0" anchor="ctr"/>
          <a:lstStyle/>
          <a:p>
            <a:r>
              <a:rPr lang="en-US" sz="1333" i="1" dirty="0">
                <a:solidFill>
                  <a:srgbClr val="D6E4F7"/>
                </a:solidFill>
                <a:latin typeface="Calibri" pitchFamily="34" charset="0"/>
                <a:ea typeface="Calibri" pitchFamily="34" charset="-122"/>
                <a:cs typeface="Calibri" pitchFamily="34" charset="-120"/>
              </a:rPr>
              <a:t>vs. 0% in 2021</a:t>
            </a:r>
            <a:endParaRPr lang="en-US" sz="1333" dirty="0"/>
          </a:p>
        </p:txBody>
      </p:sp>
      <p:sp>
        <p:nvSpPr>
          <p:cNvPr id="14" name="Shape 11"/>
          <p:cNvSpPr/>
          <p:nvPr/>
        </p:nvSpPr>
        <p:spPr>
          <a:xfrm>
            <a:off x="7437120" y="3206496"/>
            <a:ext cx="4389120" cy="1524000"/>
          </a:xfrm>
          <a:prstGeom prst="rect">
            <a:avLst/>
          </a:prstGeom>
          <a:solidFill>
            <a:srgbClr val="F2A900"/>
          </a:solidFill>
          <a:ln w="12700">
            <a:solidFill>
              <a:srgbClr val="F2A900"/>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5" name="Text 12"/>
          <p:cNvSpPr/>
          <p:nvPr/>
        </p:nvSpPr>
        <p:spPr>
          <a:xfrm>
            <a:off x="7583424" y="3304032"/>
            <a:ext cx="1560576" cy="1316736"/>
          </a:xfrm>
          <a:prstGeom prst="rect">
            <a:avLst/>
          </a:prstGeom>
          <a:noFill/>
          <a:ln/>
        </p:spPr>
        <p:txBody>
          <a:bodyPr wrap="square" lIns="0" tIns="0" rIns="0" bIns="0" rtlCol="0" anchor="ctr"/>
          <a:lstStyle/>
          <a:p>
            <a:pPr algn="ctr"/>
            <a:r>
              <a:rPr lang="en-US" sz="5067" b="1" dirty="0">
                <a:solidFill>
                  <a:srgbClr val="1B3A6B"/>
                </a:solidFill>
                <a:latin typeface="Arial Black" pitchFamily="34" charset="0"/>
                <a:ea typeface="Arial Black" pitchFamily="34" charset="-122"/>
                <a:cs typeface="Arial Black" pitchFamily="34" charset="-120"/>
              </a:rPr>
              <a:t>234</a:t>
            </a:r>
            <a:endParaRPr lang="en-US" sz="5067" dirty="0"/>
          </a:p>
        </p:txBody>
      </p:sp>
      <p:sp>
        <p:nvSpPr>
          <p:cNvPr id="16" name="Shape 13"/>
          <p:cNvSpPr/>
          <p:nvPr/>
        </p:nvSpPr>
        <p:spPr>
          <a:xfrm>
            <a:off x="9204960" y="3389376"/>
            <a:ext cx="48768" cy="1158240"/>
          </a:xfrm>
          <a:prstGeom prst="rect">
            <a:avLst/>
          </a:prstGeom>
          <a:solidFill>
            <a:srgbClr val="1B3A6B">
              <a:alpha val="40000"/>
            </a:srgbClr>
          </a:solidFill>
          <a:ln w="12700">
            <a:solidFill>
              <a:srgbClr val="1B3A6B">
                <a:alpha val="40000"/>
              </a:srgbClr>
            </a:solidFill>
            <a:prstDash val="solid"/>
          </a:ln>
        </p:spPr>
        <p:txBody>
          <a:bodyPr/>
          <a:lstStyle/>
          <a:p>
            <a:endParaRPr lang="en-US" sz="2400" dirty="0"/>
          </a:p>
        </p:txBody>
      </p:sp>
      <p:sp>
        <p:nvSpPr>
          <p:cNvPr id="17" name="Text 14"/>
          <p:cNvSpPr/>
          <p:nvPr/>
        </p:nvSpPr>
        <p:spPr>
          <a:xfrm>
            <a:off x="9387840" y="3328416"/>
            <a:ext cx="2255520" cy="792480"/>
          </a:xfrm>
          <a:prstGeom prst="rect">
            <a:avLst/>
          </a:prstGeom>
          <a:noFill/>
          <a:ln/>
        </p:spPr>
        <p:txBody>
          <a:bodyPr wrap="square" lIns="0" tIns="0" rIns="0" bIns="0" rtlCol="0" anchor="ctr"/>
          <a:lstStyle/>
          <a:p>
            <a:r>
              <a:rPr lang="en-US" sz="1733" b="1" dirty="0">
                <a:solidFill>
                  <a:srgbClr val="1B3A6B"/>
                </a:solidFill>
                <a:latin typeface="Arial Black" pitchFamily="34" charset="0"/>
                <a:ea typeface="Arial Black" pitchFamily="34" charset="-122"/>
                <a:cs typeface="Arial Black" pitchFamily="34" charset="-120"/>
              </a:rPr>
              <a:t>middle housing</a:t>
            </a:r>
            <a:endParaRPr lang="en-US" sz="1733" dirty="0"/>
          </a:p>
          <a:p>
            <a:r>
              <a:rPr lang="en-US" sz="1733" b="1" dirty="0">
                <a:solidFill>
                  <a:srgbClr val="1B3A6B"/>
                </a:solidFill>
                <a:latin typeface="Arial Black" pitchFamily="34" charset="0"/>
                <a:ea typeface="Arial Black" pitchFamily="34" charset="-122"/>
                <a:cs typeface="Arial Black" pitchFamily="34" charset="-120"/>
              </a:rPr>
              <a:t>permits in 2025</a:t>
            </a:r>
            <a:endParaRPr lang="en-US" sz="1733" dirty="0"/>
          </a:p>
        </p:txBody>
      </p:sp>
      <p:sp>
        <p:nvSpPr>
          <p:cNvPr id="18" name="Text 15"/>
          <p:cNvSpPr/>
          <p:nvPr/>
        </p:nvSpPr>
        <p:spPr>
          <a:xfrm>
            <a:off x="9387840" y="4157472"/>
            <a:ext cx="2255520" cy="426720"/>
          </a:xfrm>
          <a:prstGeom prst="rect">
            <a:avLst/>
          </a:prstGeom>
          <a:noFill/>
          <a:ln/>
        </p:spPr>
        <p:txBody>
          <a:bodyPr wrap="square" lIns="0" tIns="0" rIns="0" bIns="0" rtlCol="0" anchor="ctr"/>
          <a:lstStyle/>
          <a:p>
            <a:r>
              <a:rPr lang="en-US" sz="1333" i="1" dirty="0">
                <a:solidFill>
                  <a:srgbClr val="1E4F9C"/>
                </a:solidFill>
                <a:latin typeface="Calibri" pitchFamily="34" charset="0"/>
                <a:ea typeface="Calibri" pitchFamily="34" charset="-122"/>
                <a:cs typeface="Calibri" pitchFamily="34" charset="-120"/>
              </a:rPr>
              <a:t>vs. 0 in 2019</a:t>
            </a:r>
            <a:endParaRPr lang="en-US" sz="1333" dirty="0"/>
          </a:p>
        </p:txBody>
      </p:sp>
      <p:sp>
        <p:nvSpPr>
          <p:cNvPr id="19" name="Shape 16"/>
          <p:cNvSpPr/>
          <p:nvPr/>
        </p:nvSpPr>
        <p:spPr>
          <a:xfrm>
            <a:off x="7437120" y="4888992"/>
            <a:ext cx="4389120" cy="1524000"/>
          </a:xfrm>
          <a:prstGeom prst="rect">
            <a:avLst/>
          </a:prstGeom>
          <a:solidFill>
            <a:srgbClr val="1E4F9C"/>
          </a:solidFill>
          <a:ln w="12700">
            <a:solidFill>
              <a:srgbClr val="1E4F9C"/>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20" name="Text 17"/>
          <p:cNvSpPr/>
          <p:nvPr/>
        </p:nvSpPr>
        <p:spPr>
          <a:xfrm>
            <a:off x="7583424" y="4986528"/>
            <a:ext cx="1560576" cy="1316736"/>
          </a:xfrm>
          <a:prstGeom prst="rect">
            <a:avLst/>
          </a:prstGeom>
          <a:noFill/>
          <a:ln/>
        </p:spPr>
        <p:txBody>
          <a:bodyPr wrap="square" lIns="0" tIns="0" rIns="0" bIns="0" rtlCol="0" anchor="ctr"/>
          <a:lstStyle/>
          <a:p>
            <a:pPr algn="ctr"/>
            <a:r>
              <a:rPr lang="en-US" sz="5067" b="1" dirty="0">
                <a:solidFill>
                  <a:srgbClr val="FFFFFF"/>
                </a:solidFill>
                <a:latin typeface="Arial Black" pitchFamily="34" charset="0"/>
                <a:ea typeface="Arial Black" pitchFamily="34" charset="-122"/>
                <a:cs typeface="Arial Black" pitchFamily="34" charset="-120"/>
              </a:rPr>
              <a:t>10×</a:t>
            </a:r>
            <a:endParaRPr lang="en-US" sz="5067" dirty="0"/>
          </a:p>
        </p:txBody>
      </p:sp>
      <p:sp>
        <p:nvSpPr>
          <p:cNvPr id="21" name="Shape 18"/>
          <p:cNvSpPr/>
          <p:nvPr/>
        </p:nvSpPr>
        <p:spPr>
          <a:xfrm>
            <a:off x="9204960" y="5071872"/>
            <a:ext cx="48768" cy="1158240"/>
          </a:xfrm>
          <a:prstGeom prst="rect">
            <a:avLst/>
          </a:prstGeom>
          <a:solidFill>
            <a:srgbClr val="FFFFFF">
              <a:alpha val="40000"/>
            </a:srgbClr>
          </a:solidFill>
          <a:ln w="12700">
            <a:solidFill>
              <a:srgbClr val="FFFFFF">
                <a:alpha val="40000"/>
              </a:srgbClr>
            </a:solidFill>
            <a:prstDash val="solid"/>
          </a:ln>
        </p:spPr>
        <p:txBody>
          <a:bodyPr/>
          <a:lstStyle/>
          <a:p>
            <a:endParaRPr lang="en-US" sz="2400" dirty="0"/>
          </a:p>
        </p:txBody>
      </p:sp>
      <p:sp>
        <p:nvSpPr>
          <p:cNvPr id="22" name="Text 19"/>
          <p:cNvSpPr/>
          <p:nvPr/>
        </p:nvSpPr>
        <p:spPr>
          <a:xfrm>
            <a:off x="9387840" y="5010912"/>
            <a:ext cx="2255520" cy="792480"/>
          </a:xfrm>
          <a:prstGeom prst="rect">
            <a:avLst/>
          </a:prstGeom>
          <a:noFill/>
          <a:ln/>
        </p:spPr>
        <p:txBody>
          <a:bodyPr wrap="square" lIns="0" tIns="0" rIns="0" bIns="0" rtlCol="0" anchor="ctr"/>
          <a:lstStyle/>
          <a:p>
            <a:r>
              <a:rPr lang="en-US" sz="1733" b="1" dirty="0">
                <a:solidFill>
                  <a:srgbClr val="FFFFFF"/>
                </a:solidFill>
                <a:latin typeface="Arial Black" pitchFamily="34" charset="0"/>
                <a:ea typeface="Arial Black" pitchFamily="34" charset="-122"/>
                <a:cs typeface="Arial Black" pitchFamily="34" charset="-120"/>
              </a:rPr>
              <a:t>growth in Middle</a:t>
            </a:r>
            <a:endParaRPr lang="en-US" sz="1733" dirty="0"/>
          </a:p>
          <a:p>
            <a:r>
              <a:rPr lang="en-US" sz="1733" b="1" dirty="0">
                <a:solidFill>
                  <a:srgbClr val="FFFFFF"/>
                </a:solidFill>
                <a:latin typeface="Arial Black" pitchFamily="34" charset="0"/>
                <a:ea typeface="Arial Black" pitchFamily="34" charset="-122"/>
                <a:cs typeface="Arial Black" pitchFamily="34" charset="-120"/>
              </a:rPr>
              <a:t>Housing Land Divisions</a:t>
            </a:r>
            <a:endParaRPr lang="en-US" sz="1733" dirty="0"/>
          </a:p>
        </p:txBody>
      </p:sp>
      <p:sp>
        <p:nvSpPr>
          <p:cNvPr id="23" name="Text 20"/>
          <p:cNvSpPr/>
          <p:nvPr/>
        </p:nvSpPr>
        <p:spPr>
          <a:xfrm>
            <a:off x="9387840" y="5839968"/>
            <a:ext cx="2255520" cy="426720"/>
          </a:xfrm>
          <a:prstGeom prst="rect">
            <a:avLst/>
          </a:prstGeom>
          <a:noFill/>
          <a:ln/>
        </p:spPr>
        <p:txBody>
          <a:bodyPr wrap="square" lIns="0" tIns="0" rIns="0" bIns="0" rtlCol="0" anchor="ctr"/>
          <a:lstStyle/>
          <a:p>
            <a:r>
              <a:rPr lang="en-US" sz="1333" i="1" dirty="0">
                <a:solidFill>
                  <a:srgbClr val="F2A900"/>
                </a:solidFill>
                <a:latin typeface="Calibri" pitchFamily="34" charset="0"/>
                <a:ea typeface="Calibri" pitchFamily="34" charset="-122"/>
                <a:cs typeface="Calibri" pitchFamily="34" charset="-120"/>
              </a:rPr>
              <a:t>2 in 2022  →  23 in 2025</a:t>
            </a:r>
            <a:endParaRPr lang="en-US" sz="1333" dirty="0"/>
          </a:p>
        </p:txBody>
      </p:sp>
      <p:sp>
        <p:nvSpPr>
          <p:cNvPr id="24" name="Text 21"/>
          <p:cNvSpPr/>
          <p:nvPr/>
        </p:nvSpPr>
        <p:spPr>
          <a:xfrm>
            <a:off x="365760" y="6522720"/>
            <a:ext cx="11460480" cy="268224"/>
          </a:xfrm>
          <a:prstGeom prst="rect">
            <a:avLst/>
          </a:prstGeom>
          <a:noFill/>
          <a:ln/>
        </p:spPr>
        <p:txBody>
          <a:bodyPr wrap="square" lIns="0" tIns="0" rIns="0" bIns="0" rtlCol="0" anchor="ctr"/>
          <a:lstStyle/>
          <a:p>
            <a:r>
              <a:rPr lang="en-US" sz="1200" i="1" dirty="0">
                <a:solidFill>
                  <a:srgbClr val="888888"/>
                </a:solidFill>
                <a:latin typeface="Calibri" pitchFamily="34" charset="0"/>
                <a:ea typeface="Calibri" pitchFamily="34" charset="-122"/>
                <a:cs typeface="Calibri" pitchFamily="34" charset="-120"/>
              </a:rPr>
              <a:t>Middle Housing = duplexes · triplexes · quadplexes · cottage clusters  |  Source: Oregon City Community Development, 2015–2025</a:t>
            </a:r>
            <a:endParaRPr lang="en-US" sz="1200" dirty="0"/>
          </a:p>
        </p:txBody>
      </p:sp>
    </p:spTree>
    <p:extLst>
      <p:ext uri="{BB962C8B-B14F-4D97-AF65-F5344CB8AC3E}">
        <p14:creationId xmlns:p14="http://schemas.microsoft.com/office/powerpoint/2010/main" val="942887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584960"/>
          </a:xfrm>
          <a:prstGeom prst="rect">
            <a:avLst/>
          </a:prstGeom>
          <a:solidFill>
            <a:srgbClr val="1B3A6B"/>
          </a:solidFill>
          <a:ln w="12700">
            <a:solidFill>
              <a:srgbClr val="1B3A6B"/>
            </a:solidFill>
            <a:prstDash val="solid"/>
          </a:ln>
        </p:spPr>
        <p:txBody>
          <a:bodyPr/>
          <a:lstStyle/>
          <a:p>
            <a:endParaRPr lang="en-US" sz="2400" dirty="0"/>
          </a:p>
        </p:txBody>
      </p:sp>
      <p:sp>
        <p:nvSpPr>
          <p:cNvPr id="3" name="Shape 1"/>
          <p:cNvSpPr/>
          <p:nvPr/>
        </p:nvSpPr>
        <p:spPr>
          <a:xfrm>
            <a:off x="0" y="1584960"/>
            <a:ext cx="12192000" cy="121920"/>
          </a:xfrm>
          <a:prstGeom prst="rect">
            <a:avLst/>
          </a:prstGeom>
          <a:solidFill>
            <a:srgbClr val="F2A900"/>
          </a:solidFill>
          <a:ln w="12700">
            <a:solidFill>
              <a:srgbClr val="F2A900"/>
            </a:solidFill>
            <a:prstDash val="solid"/>
          </a:ln>
        </p:spPr>
        <p:txBody>
          <a:bodyPr/>
          <a:lstStyle/>
          <a:p>
            <a:endParaRPr lang="en-US" sz="2400" dirty="0"/>
          </a:p>
        </p:txBody>
      </p:sp>
      <p:sp>
        <p:nvSpPr>
          <p:cNvPr id="4" name="Text 2"/>
          <p:cNvSpPr/>
          <p:nvPr/>
        </p:nvSpPr>
        <p:spPr>
          <a:xfrm>
            <a:off x="609600" y="121920"/>
            <a:ext cx="10972800" cy="792480"/>
          </a:xfrm>
          <a:prstGeom prst="rect">
            <a:avLst/>
          </a:prstGeom>
          <a:noFill/>
          <a:ln/>
        </p:spPr>
        <p:txBody>
          <a:bodyPr wrap="square" lIns="0" tIns="0" rIns="0" bIns="0" rtlCol="0" anchor="ctr"/>
          <a:lstStyle/>
          <a:p>
            <a:r>
              <a:rPr lang="en-US" sz="5067" b="1" dirty="0">
                <a:solidFill>
                  <a:srgbClr val="FFFFFF"/>
                </a:solidFill>
                <a:latin typeface="Arial Black" pitchFamily="34" charset="0"/>
                <a:ea typeface="Arial Black" pitchFamily="34" charset="-122"/>
                <a:cs typeface="Arial Black" pitchFamily="34" charset="-120"/>
              </a:rPr>
              <a:t>Oregon City's Housing Future</a:t>
            </a:r>
            <a:endParaRPr lang="en-US" sz="5067" dirty="0"/>
          </a:p>
        </p:txBody>
      </p:sp>
      <p:sp>
        <p:nvSpPr>
          <p:cNvPr id="5" name="Text 3"/>
          <p:cNvSpPr/>
          <p:nvPr/>
        </p:nvSpPr>
        <p:spPr>
          <a:xfrm>
            <a:off x="609600" y="926592"/>
            <a:ext cx="11094720" cy="487680"/>
          </a:xfrm>
          <a:prstGeom prst="rect">
            <a:avLst/>
          </a:prstGeom>
          <a:noFill/>
          <a:ln/>
        </p:spPr>
        <p:txBody>
          <a:bodyPr wrap="square" lIns="0" tIns="0" rIns="0" bIns="0" rtlCol="0" anchor="ctr"/>
          <a:lstStyle/>
          <a:p>
            <a:r>
              <a:rPr lang="en-US" sz="2000" b="1" dirty="0">
                <a:solidFill>
                  <a:srgbClr val="F2A900"/>
                </a:solidFill>
                <a:latin typeface="Calibri" pitchFamily="34" charset="0"/>
                <a:ea typeface="Calibri" pitchFamily="34" charset="-122"/>
                <a:cs typeface="Calibri" pitchFamily="34" charset="-120"/>
              </a:rPr>
              <a:t>Step 1: Housing Capacity Analysis  →  Step 2: Housing Production Strategy</a:t>
            </a:r>
            <a:endParaRPr lang="en-US" sz="2000" dirty="0"/>
          </a:p>
        </p:txBody>
      </p:sp>
      <p:sp>
        <p:nvSpPr>
          <p:cNvPr id="6" name="Shape 4"/>
          <p:cNvSpPr/>
          <p:nvPr/>
        </p:nvSpPr>
        <p:spPr>
          <a:xfrm>
            <a:off x="487680" y="2097024"/>
            <a:ext cx="1828800" cy="1828800"/>
          </a:xfrm>
          <a:prstGeom prst="ellipse">
            <a:avLst/>
          </a:prstGeom>
          <a:solidFill>
            <a:srgbClr val="1B3A6B"/>
          </a:solidFill>
          <a:ln w="12700">
            <a:solidFill>
              <a:srgbClr val="1B3A6B"/>
            </a:solidFill>
            <a:prstDash val="solid"/>
          </a:ln>
        </p:spPr>
        <p:txBody>
          <a:bodyPr/>
          <a:lstStyle/>
          <a:p>
            <a:endParaRPr lang="en-US" sz="2400" dirty="0"/>
          </a:p>
        </p:txBody>
      </p:sp>
      <p:sp>
        <p:nvSpPr>
          <p:cNvPr id="7" name="Text 5"/>
          <p:cNvSpPr/>
          <p:nvPr/>
        </p:nvSpPr>
        <p:spPr>
          <a:xfrm>
            <a:off x="487680" y="2097024"/>
            <a:ext cx="1828800" cy="1828800"/>
          </a:xfrm>
          <a:prstGeom prst="rect">
            <a:avLst/>
          </a:prstGeom>
          <a:noFill/>
          <a:ln/>
        </p:spPr>
        <p:txBody>
          <a:bodyPr wrap="square" lIns="0" tIns="0" rIns="0" bIns="0" rtlCol="0" anchor="ctr"/>
          <a:lstStyle/>
          <a:p>
            <a:pPr algn="ctr"/>
            <a:r>
              <a:rPr lang="en-US" sz="6933" b="1" dirty="0">
                <a:solidFill>
                  <a:srgbClr val="FFFFFF"/>
                </a:solidFill>
                <a:latin typeface="Arial Black" pitchFamily="34" charset="0"/>
                <a:ea typeface="Arial Black" pitchFamily="34" charset="-122"/>
                <a:cs typeface="Arial Black" pitchFamily="34" charset="-120"/>
              </a:rPr>
              <a:t>1</a:t>
            </a:r>
            <a:endParaRPr lang="en-US" sz="6933" dirty="0"/>
          </a:p>
        </p:txBody>
      </p:sp>
      <p:sp>
        <p:nvSpPr>
          <p:cNvPr id="8" name="Shape 6"/>
          <p:cNvSpPr/>
          <p:nvPr/>
        </p:nvSpPr>
        <p:spPr>
          <a:xfrm>
            <a:off x="2560320" y="2011680"/>
            <a:ext cx="9204960" cy="2011680"/>
          </a:xfrm>
          <a:prstGeom prst="rect">
            <a:avLst/>
          </a:prstGeom>
          <a:solidFill>
            <a:srgbClr val="1B3A6B"/>
          </a:solidFill>
          <a:ln w="12700">
            <a:solidFill>
              <a:srgbClr val="1B3A6B"/>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9" name="Shape 7"/>
          <p:cNvSpPr/>
          <p:nvPr/>
        </p:nvSpPr>
        <p:spPr>
          <a:xfrm>
            <a:off x="2560320" y="2011680"/>
            <a:ext cx="170688" cy="2011680"/>
          </a:xfrm>
          <a:prstGeom prst="rect">
            <a:avLst/>
          </a:prstGeom>
          <a:solidFill>
            <a:srgbClr val="F2A900"/>
          </a:solidFill>
          <a:ln w="12700">
            <a:solidFill>
              <a:srgbClr val="F2A900"/>
            </a:solidFill>
            <a:prstDash val="solid"/>
          </a:ln>
        </p:spPr>
        <p:txBody>
          <a:bodyPr/>
          <a:lstStyle/>
          <a:p>
            <a:endParaRPr lang="en-US" sz="2400" dirty="0"/>
          </a:p>
        </p:txBody>
      </p:sp>
      <p:sp>
        <p:nvSpPr>
          <p:cNvPr id="10" name="Text 8"/>
          <p:cNvSpPr/>
          <p:nvPr/>
        </p:nvSpPr>
        <p:spPr>
          <a:xfrm>
            <a:off x="2901696" y="2097024"/>
            <a:ext cx="8656320" cy="670560"/>
          </a:xfrm>
          <a:prstGeom prst="rect">
            <a:avLst/>
          </a:prstGeom>
          <a:noFill/>
          <a:ln/>
        </p:spPr>
        <p:txBody>
          <a:bodyPr wrap="square" lIns="0" tIns="0" rIns="0" bIns="0" rtlCol="0" anchor="ctr"/>
          <a:lstStyle/>
          <a:p>
            <a:r>
              <a:rPr lang="en-US" sz="3200" b="1" dirty="0">
                <a:solidFill>
                  <a:srgbClr val="FFFFFF"/>
                </a:solidFill>
                <a:latin typeface="Arial Black" pitchFamily="34" charset="0"/>
                <a:ea typeface="Arial Black" pitchFamily="34" charset="-122"/>
                <a:cs typeface="Arial Black" pitchFamily="34" charset="-120"/>
              </a:rPr>
              <a:t>Housing Capacity Analysis  (HCA)</a:t>
            </a:r>
            <a:endParaRPr lang="en-US" sz="3200" dirty="0"/>
          </a:p>
        </p:txBody>
      </p:sp>
      <p:sp>
        <p:nvSpPr>
          <p:cNvPr id="11" name="Text 9"/>
          <p:cNvSpPr/>
          <p:nvPr/>
        </p:nvSpPr>
        <p:spPr>
          <a:xfrm>
            <a:off x="2901696" y="2743200"/>
            <a:ext cx="8656320" cy="463296"/>
          </a:xfrm>
          <a:prstGeom prst="rect">
            <a:avLst/>
          </a:prstGeom>
          <a:noFill/>
          <a:ln/>
        </p:spPr>
        <p:txBody>
          <a:bodyPr wrap="square" lIns="0" tIns="0" rIns="0" bIns="0" rtlCol="0" anchor="ctr"/>
          <a:lstStyle/>
          <a:p>
            <a:r>
              <a:rPr lang="en-US" sz="2267" dirty="0">
                <a:solidFill>
                  <a:srgbClr val="F2A900"/>
                </a:solidFill>
                <a:latin typeface="Calibri" pitchFamily="34" charset="0"/>
                <a:ea typeface="Calibri" pitchFamily="34" charset="-122"/>
                <a:cs typeface="Calibri" pitchFamily="34" charset="-120"/>
              </a:rPr>
              <a:t>How much housing can Oregon City realistically accommodate?</a:t>
            </a:r>
            <a:endParaRPr lang="en-US" sz="2267" dirty="0"/>
          </a:p>
        </p:txBody>
      </p:sp>
      <p:sp>
        <p:nvSpPr>
          <p:cNvPr id="12" name="Text 10"/>
          <p:cNvSpPr/>
          <p:nvPr/>
        </p:nvSpPr>
        <p:spPr>
          <a:xfrm>
            <a:off x="2901696" y="3267456"/>
            <a:ext cx="8656320" cy="426720"/>
          </a:xfrm>
          <a:prstGeom prst="rect">
            <a:avLst/>
          </a:prstGeom>
          <a:noFill/>
          <a:ln/>
        </p:spPr>
        <p:txBody>
          <a:bodyPr wrap="square" lIns="0" tIns="0" rIns="0" bIns="0" rtlCol="0" anchor="ctr"/>
          <a:lstStyle/>
          <a:p>
            <a:r>
              <a:rPr lang="en-US" sz="1867" dirty="0">
                <a:solidFill>
                  <a:srgbClr val="D6E4F7"/>
                </a:solidFill>
                <a:latin typeface="Calibri" pitchFamily="34" charset="0"/>
                <a:ea typeface="Calibri" pitchFamily="34" charset="-122"/>
                <a:cs typeface="Calibri" pitchFamily="34" charset="-120"/>
              </a:rPr>
              <a:t>Land capacity  ·  Infrastructure constraints  ·  Overlay districts  ·  State-set targets</a:t>
            </a:r>
            <a:endParaRPr lang="en-US" sz="1867" dirty="0"/>
          </a:p>
        </p:txBody>
      </p:sp>
      <p:sp>
        <p:nvSpPr>
          <p:cNvPr id="13" name="Text 11"/>
          <p:cNvSpPr/>
          <p:nvPr/>
        </p:nvSpPr>
        <p:spPr>
          <a:xfrm>
            <a:off x="670560" y="4169664"/>
            <a:ext cx="1463040" cy="585216"/>
          </a:xfrm>
          <a:prstGeom prst="rect">
            <a:avLst/>
          </a:prstGeom>
          <a:noFill/>
          <a:ln/>
        </p:spPr>
        <p:txBody>
          <a:bodyPr wrap="square" lIns="0" tIns="0" rIns="0" bIns="0" rtlCol="0" anchor="ctr"/>
          <a:lstStyle/>
          <a:p>
            <a:pPr algn="ctr"/>
            <a:r>
              <a:rPr lang="en-US" sz="3733" dirty="0">
                <a:solidFill>
                  <a:srgbClr val="F2A900"/>
                </a:solidFill>
              </a:rPr>
              <a:t>▼</a:t>
            </a:r>
            <a:endParaRPr lang="en-US" sz="3733" dirty="0"/>
          </a:p>
        </p:txBody>
      </p:sp>
      <p:sp>
        <p:nvSpPr>
          <p:cNvPr id="14" name="Shape 12"/>
          <p:cNvSpPr/>
          <p:nvPr/>
        </p:nvSpPr>
        <p:spPr>
          <a:xfrm>
            <a:off x="487680" y="4754880"/>
            <a:ext cx="1828800" cy="1828800"/>
          </a:xfrm>
          <a:prstGeom prst="ellipse">
            <a:avLst/>
          </a:prstGeom>
          <a:solidFill>
            <a:srgbClr val="F2A900"/>
          </a:solidFill>
          <a:ln w="12700">
            <a:solidFill>
              <a:srgbClr val="F2A900"/>
            </a:solidFill>
            <a:prstDash val="solid"/>
          </a:ln>
        </p:spPr>
        <p:txBody>
          <a:bodyPr/>
          <a:lstStyle/>
          <a:p>
            <a:endParaRPr lang="en-US" sz="2400" dirty="0"/>
          </a:p>
        </p:txBody>
      </p:sp>
      <p:sp>
        <p:nvSpPr>
          <p:cNvPr id="15" name="Text 13"/>
          <p:cNvSpPr/>
          <p:nvPr/>
        </p:nvSpPr>
        <p:spPr>
          <a:xfrm>
            <a:off x="487680" y="4754880"/>
            <a:ext cx="1828800" cy="1828800"/>
          </a:xfrm>
          <a:prstGeom prst="rect">
            <a:avLst/>
          </a:prstGeom>
          <a:noFill/>
          <a:ln/>
        </p:spPr>
        <p:txBody>
          <a:bodyPr wrap="square" lIns="0" tIns="0" rIns="0" bIns="0" rtlCol="0" anchor="ctr"/>
          <a:lstStyle/>
          <a:p>
            <a:pPr algn="ctr"/>
            <a:r>
              <a:rPr lang="en-US" sz="6933" b="1" dirty="0">
                <a:solidFill>
                  <a:srgbClr val="1B3A6B"/>
                </a:solidFill>
                <a:latin typeface="Arial Black" pitchFamily="34" charset="0"/>
                <a:ea typeface="Arial Black" pitchFamily="34" charset="-122"/>
                <a:cs typeface="Arial Black" pitchFamily="34" charset="-120"/>
              </a:rPr>
              <a:t>2</a:t>
            </a:r>
            <a:endParaRPr lang="en-US" sz="6933" dirty="0"/>
          </a:p>
        </p:txBody>
      </p:sp>
      <p:sp>
        <p:nvSpPr>
          <p:cNvPr id="16" name="Shape 14"/>
          <p:cNvSpPr/>
          <p:nvPr/>
        </p:nvSpPr>
        <p:spPr>
          <a:xfrm>
            <a:off x="2560320" y="4657344"/>
            <a:ext cx="9204960" cy="1975104"/>
          </a:xfrm>
          <a:prstGeom prst="rect">
            <a:avLst/>
          </a:prstGeom>
          <a:solidFill>
            <a:srgbClr val="FFFFFF"/>
          </a:solidFill>
          <a:ln w="254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7" name="Shape 15"/>
          <p:cNvSpPr/>
          <p:nvPr/>
        </p:nvSpPr>
        <p:spPr>
          <a:xfrm>
            <a:off x="2560320" y="4657344"/>
            <a:ext cx="170688" cy="1975104"/>
          </a:xfrm>
          <a:prstGeom prst="rect">
            <a:avLst/>
          </a:prstGeom>
          <a:solidFill>
            <a:srgbClr val="F2A900"/>
          </a:solidFill>
          <a:ln w="12700">
            <a:solidFill>
              <a:srgbClr val="F2A900"/>
            </a:solidFill>
            <a:prstDash val="solid"/>
          </a:ln>
        </p:spPr>
        <p:txBody>
          <a:bodyPr/>
          <a:lstStyle/>
          <a:p>
            <a:endParaRPr lang="en-US" sz="2400" dirty="0"/>
          </a:p>
        </p:txBody>
      </p:sp>
      <p:sp>
        <p:nvSpPr>
          <p:cNvPr id="18" name="Text 16"/>
          <p:cNvSpPr/>
          <p:nvPr/>
        </p:nvSpPr>
        <p:spPr>
          <a:xfrm>
            <a:off x="2901696" y="4754880"/>
            <a:ext cx="8656320" cy="633984"/>
          </a:xfrm>
          <a:prstGeom prst="rect">
            <a:avLst/>
          </a:prstGeom>
          <a:noFill/>
          <a:ln/>
        </p:spPr>
        <p:txBody>
          <a:bodyPr wrap="square" lIns="0" tIns="0" rIns="0" bIns="0" rtlCol="0" anchor="ctr"/>
          <a:lstStyle/>
          <a:p>
            <a:r>
              <a:rPr lang="en-US" sz="3200" b="1" dirty="0">
                <a:solidFill>
                  <a:srgbClr val="1B3A6B"/>
                </a:solidFill>
                <a:latin typeface="Arial Black" pitchFamily="34" charset="0"/>
                <a:ea typeface="Arial Black" pitchFamily="34" charset="-122"/>
                <a:cs typeface="Arial Black" pitchFamily="34" charset="-120"/>
              </a:rPr>
              <a:t>Housing Production Strategy  (HPS)</a:t>
            </a:r>
            <a:endParaRPr lang="en-US" sz="3200" dirty="0"/>
          </a:p>
        </p:txBody>
      </p:sp>
      <p:sp>
        <p:nvSpPr>
          <p:cNvPr id="19" name="Text 17"/>
          <p:cNvSpPr/>
          <p:nvPr/>
        </p:nvSpPr>
        <p:spPr>
          <a:xfrm>
            <a:off x="2901696" y="5364480"/>
            <a:ext cx="8656320" cy="463296"/>
          </a:xfrm>
          <a:prstGeom prst="rect">
            <a:avLst/>
          </a:prstGeom>
          <a:noFill/>
          <a:ln/>
        </p:spPr>
        <p:txBody>
          <a:bodyPr wrap="square" lIns="0" tIns="0" rIns="0" bIns="0" rtlCol="0" anchor="ctr"/>
          <a:lstStyle/>
          <a:p>
            <a:r>
              <a:rPr lang="en-US" sz="2267" dirty="0">
                <a:solidFill>
                  <a:srgbClr val="1B3A6B"/>
                </a:solidFill>
                <a:latin typeface="Calibri" pitchFamily="34" charset="0"/>
                <a:ea typeface="Calibri" pitchFamily="34" charset="-122"/>
                <a:cs typeface="Calibri" pitchFamily="34" charset="-120"/>
              </a:rPr>
              <a:t>Oregon City's 6-year housing work plan — adopted by City Commission</a:t>
            </a:r>
            <a:endParaRPr lang="en-US" sz="2267" dirty="0"/>
          </a:p>
        </p:txBody>
      </p:sp>
      <p:sp>
        <p:nvSpPr>
          <p:cNvPr id="20" name="Text 18"/>
          <p:cNvSpPr/>
          <p:nvPr/>
        </p:nvSpPr>
        <p:spPr>
          <a:xfrm>
            <a:off x="2901696" y="5949696"/>
            <a:ext cx="2804160" cy="512064"/>
          </a:xfrm>
          <a:prstGeom prst="rect">
            <a:avLst/>
          </a:prstGeom>
          <a:noFill/>
          <a:ln/>
        </p:spPr>
        <p:txBody>
          <a:bodyPr wrap="square" lIns="0" tIns="0" rIns="0" bIns="0" rtlCol="0" anchor="ctr"/>
          <a:lstStyle/>
          <a:p>
            <a:r>
              <a:rPr lang="en-US" sz="1600" b="1" dirty="0">
                <a:solidFill>
                  <a:srgbClr val="334466"/>
                </a:solidFill>
                <a:latin typeface="Calibri" pitchFamily="34" charset="0"/>
                <a:ea typeface="Calibri" pitchFamily="34" charset="-122"/>
                <a:cs typeface="Calibri" pitchFamily="34" charset="-120"/>
              </a:rPr>
              <a:t>📋  Regulatory Actions</a:t>
            </a:r>
            <a:endParaRPr lang="en-US" sz="1600" dirty="0"/>
          </a:p>
        </p:txBody>
      </p:sp>
      <p:sp>
        <p:nvSpPr>
          <p:cNvPr id="21" name="Text 19"/>
          <p:cNvSpPr/>
          <p:nvPr/>
        </p:nvSpPr>
        <p:spPr>
          <a:xfrm>
            <a:off x="5827776" y="5949696"/>
            <a:ext cx="2804160" cy="512064"/>
          </a:xfrm>
          <a:prstGeom prst="rect">
            <a:avLst/>
          </a:prstGeom>
          <a:noFill/>
          <a:ln/>
        </p:spPr>
        <p:txBody>
          <a:bodyPr wrap="square" lIns="0" tIns="0" rIns="0" bIns="0" rtlCol="0" anchor="ctr"/>
          <a:lstStyle/>
          <a:p>
            <a:r>
              <a:rPr lang="en-US" sz="1600" b="1" dirty="0">
                <a:solidFill>
                  <a:srgbClr val="334466"/>
                </a:solidFill>
                <a:latin typeface="Calibri" pitchFamily="34" charset="0"/>
                <a:ea typeface="Calibri" pitchFamily="34" charset="-122"/>
                <a:cs typeface="Calibri" pitchFamily="34" charset="-120"/>
              </a:rPr>
              <a:t>💡  Incentive Programs</a:t>
            </a:r>
            <a:endParaRPr lang="en-US" sz="1600" dirty="0"/>
          </a:p>
        </p:txBody>
      </p:sp>
      <p:sp>
        <p:nvSpPr>
          <p:cNvPr id="22" name="Text 20"/>
          <p:cNvSpPr/>
          <p:nvPr/>
        </p:nvSpPr>
        <p:spPr>
          <a:xfrm>
            <a:off x="8753856" y="5949696"/>
            <a:ext cx="2804160" cy="512064"/>
          </a:xfrm>
          <a:prstGeom prst="rect">
            <a:avLst/>
          </a:prstGeom>
          <a:noFill/>
          <a:ln/>
        </p:spPr>
        <p:txBody>
          <a:bodyPr wrap="square" lIns="0" tIns="0" rIns="0" bIns="0" rtlCol="0" anchor="ctr"/>
          <a:lstStyle/>
          <a:p>
            <a:r>
              <a:rPr lang="en-US" sz="1600" b="1" dirty="0">
                <a:solidFill>
                  <a:srgbClr val="334466"/>
                </a:solidFill>
                <a:latin typeface="Calibri" pitchFamily="34" charset="0"/>
                <a:ea typeface="Calibri" pitchFamily="34" charset="-122"/>
                <a:cs typeface="Calibri" pitchFamily="34" charset="-120"/>
              </a:rPr>
              <a:t>🤝  Investment &amp; Partnership</a:t>
            </a:r>
            <a:endParaRPr lang="en-US" sz="1600" dirty="0"/>
          </a:p>
        </p:txBody>
      </p:sp>
    </p:spTree>
    <p:extLst>
      <p:ext uri="{BB962C8B-B14F-4D97-AF65-F5344CB8AC3E}">
        <p14:creationId xmlns:p14="http://schemas.microsoft.com/office/powerpoint/2010/main" val="1288938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219456"/>
          </a:xfrm>
          <a:prstGeom prst="rect">
            <a:avLst/>
          </a:prstGeom>
          <a:solidFill>
            <a:srgbClr val="F2A900"/>
          </a:solidFill>
          <a:ln w="12700">
            <a:solidFill>
              <a:srgbClr val="F2A900"/>
            </a:solidFill>
            <a:prstDash val="solid"/>
          </a:ln>
        </p:spPr>
        <p:txBody>
          <a:bodyPr/>
          <a:lstStyle/>
          <a:p>
            <a:endParaRPr lang="en-US" sz="2400" dirty="0"/>
          </a:p>
        </p:txBody>
      </p:sp>
      <p:sp>
        <p:nvSpPr>
          <p:cNvPr id="3" name="Text 1"/>
          <p:cNvSpPr/>
          <p:nvPr/>
        </p:nvSpPr>
        <p:spPr>
          <a:xfrm>
            <a:off x="609600" y="365760"/>
            <a:ext cx="10972800" cy="1097280"/>
          </a:xfrm>
          <a:prstGeom prst="rect">
            <a:avLst/>
          </a:prstGeom>
          <a:noFill/>
          <a:ln/>
        </p:spPr>
        <p:txBody>
          <a:bodyPr wrap="square" lIns="0" tIns="0" rIns="0" bIns="0" rtlCol="0" anchor="ctr"/>
          <a:lstStyle/>
          <a:p>
            <a:r>
              <a:rPr lang="en-US" sz="6667" b="1" dirty="0">
                <a:solidFill>
                  <a:srgbClr val="FFFFFF"/>
                </a:solidFill>
                <a:latin typeface="Arial Black" pitchFamily="34" charset="0"/>
                <a:ea typeface="Arial Black" pitchFamily="34" charset="-122"/>
                <a:cs typeface="Arial Black" pitchFamily="34" charset="-120"/>
              </a:rPr>
              <a:t>The Bottom Line</a:t>
            </a:r>
            <a:endParaRPr lang="en-US" sz="6667" dirty="0"/>
          </a:p>
        </p:txBody>
      </p:sp>
      <p:sp>
        <p:nvSpPr>
          <p:cNvPr id="4" name="Shape 2"/>
          <p:cNvSpPr/>
          <p:nvPr/>
        </p:nvSpPr>
        <p:spPr>
          <a:xfrm>
            <a:off x="426720" y="1682496"/>
            <a:ext cx="3657600" cy="4657344"/>
          </a:xfrm>
          <a:prstGeom prst="rect">
            <a:avLst/>
          </a:prstGeom>
          <a:solidFill>
            <a:srgbClr val="1E4F9C"/>
          </a:solidFill>
          <a:ln w="127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5" name="Shape 3"/>
          <p:cNvSpPr/>
          <p:nvPr/>
        </p:nvSpPr>
        <p:spPr>
          <a:xfrm>
            <a:off x="426720" y="1682496"/>
            <a:ext cx="3657600" cy="463296"/>
          </a:xfrm>
          <a:prstGeom prst="rect">
            <a:avLst/>
          </a:prstGeom>
          <a:solidFill>
            <a:srgbClr val="F2A900"/>
          </a:solidFill>
          <a:ln w="12700">
            <a:solidFill>
              <a:srgbClr val="F2A900"/>
            </a:solidFill>
            <a:prstDash val="solid"/>
          </a:ln>
        </p:spPr>
        <p:txBody>
          <a:bodyPr/>
          <a:lstStyle/>
          <a:p>
            <a:endParaRPr lang="en-US" sz="2400" dirty="0"/>
          </a:p>
        </p:txBody>
      </p:sp>
      <p:sp>
        <p:nvSpPr>
          <p:cNvPr id="6" name="Text 4"/>
          <p:cNvSpPr/>
          <p:nvPr/>
        </p:nvSpPr>
        <p:spPr>
          <a:xfrm>
            <a:off x="426720" y="1682496"/>
            <a:ext cx="3657600" cy="463296"/>
          </a:xfrm>
          <a:prstGeom prst="rect">
            <a:avLst/>
          </a:prstGeom>
          <a:noFill/>
          <a:ln/>
        </p:spPr>
        <p:txBody>
          <a:bodyPr wrap="square" lIns="0" tIns="0" rIns="0" bIns="0" rtlCol="0" anchor="ctr"/>
          <a:lstStyle/>
          <a:p>
            <a:pPr algn="ctr"/>
            <a:r>
              <a:rPr lang="en-US" sz="1600" b="1" dirty="0">
                <a:solidFill>
                  <a:srgbClr val="1B3A6B"/>
                </a:solidFill>
                <a:latin typeface="Arial Black" pitchFamily="34" charset="0"/>
                <a:ea typeface="Arial Black" pitchFamily="34" charset="-122"/>
                <a:cs typeface="Arial Black" pitchFamily="34" charset="-120"/>
              </a:rPr>
              <a:t>STATE</a:t>
            </a:r>
            <a:endParaRPr lang="en-US" sz="1600" dirty="0"/>
          </a:p>
        </p:txBody>
      </p:sp>
      <p:sp>
        <p:nvSpPr>
          <p:cNvPr id="7" name="Text 5"/>
          <p:cNvSpPr/>
          <p:nvPr/>
        </p:nvSpPr>
        <p:spPr>
          <a:xfrm>
            <a:off x="573024" y="2255520"/>
            <a:ext cx="3389376" cy="1645920"/>
          </a:xfrm>
          <a:prstGeom prst="rect">
            <a:avLst/>
          </a:prstGeom>
          <a:noFill/>
          <a:ln/>
        </p:spPr>
        <p:txBody>
          <a:bodyPr wrap="square" lIns="0" tIns="0" rIns="0" bIns="0" rtlCol="0" anchor="ctr"/>
          <a:lstStyle/>
          <a:p>
            <a:pPr algn="ctr"/>
            <a:r>
              <a:rPr lang="en-US" sz="4800" b="1" dirty="0">
                <a:solidFill>
                  <a:srgbClr val="F2A900"/>
                </a:solidFill>
                <a:latin typeface="Arial Black" pitchFamily="34" charset="0"/>
                <a:ea typeface="Arial Black" pitchFamily="34" charset="-122"/>
                <a:cs typeface="Arial Black" pitchFamily="34" charset="-120"/>
              </a:rPr>
              <a:t>2 Bills</a:t>
            </a:r>
            <a:endParaRPr lang="en-US" sz="4800" dirty="0"/>
          </a:p>
        </p:txBody>
      </p:sp>
      <p:sp>
        <p:nvSpPr>
          <p:cNvPr id="8" name="Shape 6"/>
          <p:cNvSpPr/>
          <p:nvPr/>
        </p:nvSpPr>
        <p:spPr>
          <a:xfrm>
            <a:off x="792480" y="3925824"/>
            <a:ext cx="2926080" cy="60960"/>
          </a:xfrm>
          <a:prstGeom prst="rect">
            <a:avLst/>
          </a:prstGeom>
          <a:solidFill>
            <a:srgbClr val="F2A900"/>
          </a:solidFill>
          <a:ln w="12700">
            <a:solidFill>
              <a:srgbClr val="F2A900"/>
            </a:solidFill>
            <a:prstDash val="solid"/>
          </a:ln>
        </p:spPr>
        <p:txBody>
          <a:bodyPr/>
          <a:lstStyle/>
          <a:p>
            <a:endParaRPr lang="en-US" sz="2400" dirty="0"/>
          </a:p>
        </p:txBody>
      </p:sp>
      <p:sp>
        <p:nvSpPr>
          <p:cNvPr id="9" name="Text 7"/>
          <p:cNvSpPr/>
          <p:nvPr/>
        </p:nvSpPr>
        <p:spPr>
          <a:xfrm>
            <a:off x="609600" y="4084320"/>
            <a:ext cx="3316224" cy="2316480"/>
          </a:xfrm>
          <a:prstGeom prst="rect">
            <a:avLst/>
          </a:prstGeom>
          <a:noFill/>
          <a:ln/>
        </p:spPr>
        <p:txBody>
          <a:bodyPr wrap="square" lIns="0" tIns="0" rIns="0" bIns="0" rtlCol="0" anchor="ctr"/>
          <a:lstStyle/>
          <a:p>
            <a:pPr algn="ctr"/>
            <a:r>
              <a:rPr lang="en-US" sz="1867" dirty="0">
                <a:solidFill>
                  <a:srgbClr val="FFFFFF"/>
                </a:solidFill>
                <a:latin typeface="Calibri" pitchFamily="34" charset="0"/>
                <a:ea typeface="Calibri" pitchFamily="34" charset="-122"/>
                <a:cs typeface="Calibri" pitchFamily="34" charset="-120"/>
              </a:rPr>
              <a:t>HB 2001 + SB 458</a:t>
            </a:r>
            <a:endParaRPr lang="en-US" sz="1867" dirty="0"/>
          </a:p>
          <a:p>
            <a:pPr algn="ctr"/>
            <a:r>
              <a:rPr lang="en-US" sz="1867" dirty="0">
                <a:solidFill>
                  <a:srgbClr val="FFFFFF"/>
                </a:solidFill>
                <a:latin typeface="Calibri" pitchFamily="34" charset="0"/>
                <a:ea typeface="Calibri" pitchFamily="34" charset="-122"/>
                <a:cs typeface="Calibri" pitchFamily="34" charset="-120"/>
              </a:rPr>
              <a:t>Directly changed what</a:t>
            </a:r>
            <a:endParaRPr lang="en-US" sz="1867" dirty="0"/>
          </a:p>
          <a:p>
            <a:pPr algn="ctr"/>
            <a:r>
              <a:rPr lang="en-US" sz="1867" dirty="0">
                <a:solidFill>
                  <a:srgbClr val="FFFFFF"/>
                </a:solidFill>
                <a:latin typeface="Calibri" pitchFamily="34" charset="0"/>
                <a:ea typeface="Calibri" pitchFamily="34" charset="-122"/>
                <a:cs typeface="Calibri" pitchFamily="34" charset="-120"/>
              </a:rPr>
              <a:t>gets built — the data</a:t>
            </a:r>
            <a:endParaRPr lang="en-US" sz="1867" dirty="0"/>
          </a:p>
          <a:p>
            <a:pPr algn="ctr"/>
            <a:r>
              <a:rPr lang="en-US" sz="1867" dirty="0">
                <a:solidFill>
                  <a:srgbClr val="FFFFFF"/>
                </a:solidFill>
                <a:latin typeface="Calibri" pitchFamily="34" charset="0"/>
                <a:ea typeface="Calibri" pitchFamily="34" charset="-122"/>
                <a:cs typeface="Calibri" pitchFamily="34" charset="-120"/>
              </a:rPr>
              <a:t>proves it.</a:t>
            </a:r>
            <a:endParaRPr lang="en-US" sz="1867" dirty="0"/>
          </a:p>
        </p:txBody>
      </p:sp>
      <p:sp>
        <p:nvSpPr>
          <p:cNvPr id="10" name="Shape 8"/>
          <p:cNvSpPr/>
          <p:nvPr/>
        </p:nvSpPr>
        <p:spPr>
          <a:xfrm>
            <a:off x="4267200" y="1682496"/>
            <a:ext cx="3657600" cy="4657344"/>
          </a:xfrm>
          <a:prstGeom prst="rect">
            <a:avLst/>
          </a:prstGeom>
          <a:solidFill>
            <a:srgbClr val="1E4F9C"/>
          </a:solidFill>
          <a:ln w="127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1" name="Shape 9"/>
          <p:cNvSpPr/>
          <p:nvPr/>
        </p:nvSpPr>
        <p:spPr>
          <a:xfrm>
            <a:off x="4267200" y="1682496"/>
            <a:ext cx="3657600" cy="463296"/>
          </a:xfrm>
          <a:prstGeom prst="rect">
            <a:avLst/>
          </a:prstGeom>
          <a:solidFill>
            <a:srgbClr val="F2A900"/>
          </a:solidFill>
          <a:ln w="12700">
            <a:solidFill>
              <a:srgbClr val="F2A900"/>
            </a:solidFill>
            <a:prstDash val="solid"/>
          </a:ln>
        </p:spPr>
        <p:txBody>
          <a:bodyPr/>
          <a:lstStyle/>
          <a:p>
            <a:endParaRPr lang="en-US" sz="2400" dirty="0"/>
          </a:p>
        </p:txBody>
      </p:sp>
      <p:sp>
        <p:nvSpPr>
          <p:cNvPr id="12" name="Text 10"/>
          <p:cNvSpPr/>
          <p:nvPr/>
        </p:nvSpPr>
        <p:spPr>
          <a:xfrm>
            <a:off x="4267200" y="1682496"/>
            <a:ext cx="3657600" cy="463296"/>
          </a:xfrm>
          <a:prstGeom prst="rect">
            <a:avLst/>
          </a:prstGeom>
          <a:noFill/>
          <a:ln/>
        </p:spPr>
        <p:txBody>
          <a:bodyPr wrap="square" lIns="0" tIns="0" rIns="0" bIns="0" rtlCol="0" anchor="ctr"/>
          <a:lstStyle/>
          <a:p>
            <a:pPr algn="ctr"/>
            <a:r>
              <a:rPr lang="en-US" sz="1600" b="1" dirty="0">
                <a:solidFill>
                  <a:srgbClr val="1B3A6B"/>
                </a:solidFill>
                <a:latin typeface="Arial Black" pitchFamily="34" charset="0"/>
                <a:ea typeface="Arial Black" pitchFamily="34" charset="-122"/>
                <a:cs typeface="Arial Black" pitchFamily="34" charset="-120"/>
              </a:rPr>
              <a:t>CITY</a:t>
            </a:r>
            <a:endParaRPr lang="en-US" sz="1600" dirty="0"/>
          </a:p>
        </p:txBody>
      </p:sp>
      <p:sp>
        <p:nvSpPr>
          <p:cNvPr id="13" name="Text 11"/>
          <p:cNvSpPr/>
          <p:nvPr/>
        </p:nvSpPr>
        <p:spPr>
          <a:xfrm>
            <a:off x="4413504" y="2255520"/>
            <a:ext cx="3389376" cy="1645920"/>
          </a:xfrm>
          <a:prstGeom prst="rect">
            <a:avLst/>
          </a:prstGeom>
          <a:noFill/>
          <a:ln/>
        </p:spPr>
        <p:txBody>
          <a:bodyPr wrap="square" lIns="0" tIns="0" rIns="0" bIns="0" rtlCol="0" anchor="ctr"/>
          <a:lstStyle/>
          <a:p>
            <a:pPr algn="ctr"/>
            <a:r>
              <a:rPr lang="en-US" sz="4800" b="1" dirty="0">
                <a:solidFill>
                  <a:srgbClr val="FFFFFF"/>
                </a:solidFill>
                <a:latin typeface="Arial Black" pitchFamily="34" charset="0"/>
                <a:ea typeface="Arial Black" pitchFamily="34" charset="-122"/>
                <a:cs typeface="Arial Black" pitchFamily="34" charset="-120"/>
              </a:rPr>
              <a:t>Code</a:t>
            </a:r>
            <a:endParaRPr lang="en-US" sz="4800" dirty="0"/>
          </a:p>
          <a:p>
            <a:pPr algn="ctr"/>
            <a:r>
              <a:rPr lang="en-US" sz="4800" b="1" dirty="0">
                <a:solidFill>
                  <a:srgbClr val="FFFFFF"/>
                </a:solidFill>
                <a:latin typeface="Arial Black" pitchFamily="34" charset="0"/>
                <a:ea typeface="Arial Black" pitchFamily="34" charset="-122"/>
                <a:cs typeface="Arial Black" pitchFamily="34" charset="-120"/>
              </a:rPr>
              <a:t>Adopted</a:t>
            </a:r>
            <a:endParaRPr lang="en-US" sz="4800" dirty="0"/>
          </a:p>
        </p:txBody>
      </p:sp>
      <p:sp>
        <p:nvSpPr>
          <p:cNvPr id="14" name="Shape 12"/>
          <p:cNvSpPr/>
          <p:nvPr/>
        </p:nvSpPr>
        <p:spPr>
          <a:xfrm>
            <a:off x="4632960" y="3925824"/>
            <a:ext cx="2926080" cy="60960"/>
          </a:xfrm>
          <a:prstGeom prst="rect">
            <a:avLst/>
          </a:prstGeom>
          <a:solidFill>
            <a:srgbClr val="F2A900"/>
          </a:solidFill>
          <a:ln w="12700">
            <a:solidFill>
              <a:srgbClr val="F2A900"/>
            </a:solidFill>
            <a:prstDash val="solid"/>
          </a:ln>
        </p:spPr>
        <p:txBody>
          <a:bodyPr/>
          <a:lstStyle/>
          <a:p>
            <a:endParaRPr lang="en-US" sz="2400" dirty="0"/>
          </a:p>
        </p:txBody>
      </p:sp>
      <p:sp>
        <p:nvSpPr>
          <p:cNvPr id="15" name="Text 13"/>
          <p:cNvSpPr/>
          <p:nvPr/>
        </p:nvSpPr>
        <p:spPr>
          <a:xfrm>
            <a:off x="4450080" y="4084320"/>
            <a:ext cx="3316224" cy="2316480"/>
          </a:xfrm>
          <a:prstGeom prst="rect">
            <a:avLst/>
          </a:prstGeom>
          <a:noFill/>
          <a:ln/>
        </p:spPr>
        <p:txBody>
          <a:bodyPr wrap="square" lIns="0" tIns="0" rIns="0" bIns="0" rtlCol="0" anchor="ctr"/>
          <a:lstStyle/>
          <a:p>
            <a:pPr algn="ctr"/>
            <a:r>
              <a:rPr lang="en-US" sz="1867" dirty="0">
                <a:solidFill>
                  <a:srgbClr val="FFFFFF"/>
                </a:solidFill>
                <a:latin typeface="Calibri" pitchFamily="34" charset="0"/>
                <a:ea typeface="Calibri" pitchFamily="34" charset="-122"/>
                <a:cs typeface="Calibri" pitchFamily="34" charset="-120"/>
              </a:rPr>
              <a:t>HB 2001 · SB 1537</a:t>
            </a:r>
            <a:endParaRPr lang="en-US" sz="1867" dirty="0"/>
          </a:p>
          <a:p>
            <a:pPr algn="ctr"/>
            <a:r>
              <a:rPr lang="en-US" sz="1867" dirty="0">
                <a:solidFill>
                  <a:srgbClr val="FFFFFF"/>
                </a:solidFill>
                <a:latin typeface="Calibri" pitchFamily="34" charset="0"/>
                <a:ea typeface="Calibri" pitchFamily="34" charset="-122"/>
                <a:cs typeface="Calibri" pitchFamily="34" charset="-120"/>
              </a:rPr>
              <a:t>Implemented on time.</a:t>
            </a:r>
            <a:endParaRPr lang="en-US" sz="1867" dirty="0"/>
          </a:p>
          <a:p>
            <a:pPr algn="ctr"/>
            <a:r>
              <a:rPr lang="en-US" sz="1867" dirty="0">
                <a:solidFill>
                  <a:srgbClr val="FFFFFF"/>
                </a:solidFill>
                <a:latin typeface="Calibri" pitchFamily="34" charset="0"/>
                <a:ea typeface="Calibri" pitchFamily="34" charset="-122"/>
                <a:cs typeface="Calibri" pitchFamily="34" charset="-120"/>
              </a:rPr>
              <a:t>Public education for</a:t>
            </a:r>
            <a:endParaRPr lang="en-US" sz="1867" dirty="0"/>
          </a:p>
          <a:p>
            <a:pPr algn="ctr"/>
            <a:r>
              <a:rPr lang="en-US" sz="1867" dirty="0">
                <a:solidFill>
                  <a:srgbClr val="FFFFFF"/>
                </a:solidFill>
                <a:latin typeface="Calibri" pitchFamily="34" charset="0"/>
                <a:ea typeface="Calibri" pitchFamily="34" charset="-122"/>
                <a:cs typeface="Calibri" pitchFamily="34" charset="-120"/>
              </a:rPr>
              <a:t>all other mandates.</a:t>
            </a:r>
            <a:endParaRPr lang="en-US" sz="1867" dirty="0"/>
          </a:p>
        </p:txBody>
      </p:sp>
      <p:sp>
        <p:nvSpPr>
          <p:cNvPr id="16" name="Shape 14"/>
          <p:cNvSpPr/>
          <p:nvPr/>
        </p:nvSpPr>
        <p:spPr>
          <a:xfrm>
            <a:off x="8107680" y="1682496"/>
            <a:ext cx="3657600" cy="4657344"/>
          </a:xfrm>
          <a:prstGeom prst="rect">
            <a:avLst/>
          </a:prstGeom>
          <a:solidFill>
            <a:srgbClr val="1E4F9C"/>
          </a:solidFill>
          <a:ln w="12700">
            <a:solidFill>
              <a:srgbClr val="D6E4F7"/>
            </a:solidFill>
            <a:prstDash val="solid"/>
          </a:ln>
          <a:effectLst>
            <a:outerShdw blurRad="101600" dist="38100" dir="8100000" algn="bl" rotWithShape="0">
              <a:srgbClr val="000000">
                <a:alpha val="18000"/>
              </a:srgbClr>
            </a:outerShdw>
          </a:effectLst>
        </p:spPr>
        <p:txBody>
          <a:bodyPr/>
          <a:lstStyle/>
          <a:p>
            <a:endParaRPr lang="en-US" sz="2400" dirty="0"/>
          </a:p>
        </p:txBody>
      </p:sp>
      <p:sp>
        <p:nvSpPr>
          <p:cNvPr id="17" name="Shape 15"/>
          <p:cNvSpPr/>
          <p:nvPr/>
        </p:nvSpPr>
        <p:spPr>
          <a:xfrm>
            <a:off x="8107680" y="1682496"/>
            <a:ext cx="3657600" cy="463296"/>
          </a:xfrm>
          <a:prstGeom prst="rect">
            <a:avLst/>
          </a:prstGeom>
          <a:solidFill>
            <a:srgbClr val="F2A900"/>
          </a:solidFill>
          <a:ln w="12700">
            <a:solidFill>
              <a:srgbClr val="F2A900"/>
            </a:solidFill>
            <a:prstDash val="solid"/>
          </a:ln>
        </p:spPr>
        <p:txBody>
          <a:bodyPr/>
          <a:lstStyle/>
          <a:p>
            <a:endParaRPr lang="en-US" sz="2400" dirty="0"/>
          </a:p>
        </p:txBody>
      </p:sp>
      <p:sp>
        <p:nvSpPr>
          <p:cNvPr id="18" name="Text 16"/>
          <p:cNvSpPr/>
          <p:nvPr/>
        </p:nvSpPr>
        <p:spPr>
          <a:xfrm>
            <a:off x="8107680" y="1682496"/>
            <a:ext cx="3657600" cy="463296"/>
          </a:xfrm>
          <a:prstGeom prst="rect">
            <a:avLst/>
          </a:prstGeom>
          <a:noFill/>
          <a:ln/>
        </p:spPr>
        <p:txBody>
          <a:bodyPr wrap="square" lIns="0" tIns="0" rIns="0" bIns="0" rtlCol="0" anchor="ctr"/>
          <a:lstStyle/>
          <a:p>
            <a:pPr algn="ctr"/>
            <a:r>
              <a:rPr lang="en-US" sz="1600" b="1" dirty="0">
                <a:solidFill>
                  <a:srgbClr val="1B3A6B"/>
                </a:solidFill>
                <a:latin typeface="Arial Black" pitchFamily="34" charset="0"/>
                <a:ea typeface="Arial Black" pitchFamily="34" charset="-122"/>
                <a:cs typeface="Arial Black" pitchFamily="34" charset="-120"/>
              </a:rPr>
              <a:t>AHEAD</a:t>
            </a:r>
            <a:endParaRPr lang="en-US" sz="1600" dirty="0"/>
          </a:p>
        </p:txBody>
      </p:sp>
      <p:sp>
        <p:nvSpPr>
          <p:cNvPr id="19" name="Text 17"/>
          <p:cNvSpPr/>
          <p:nvPr/>
        </p:nvSpPr>
        <p:spPr>
          <a:xfrm>
            <a:off x="8253984" y="2255520"/>
            <a:ext cx="3389376" cy="1645920"/>
          </a:xfrm>
          <a:prstGeom prst="rect">
            <a:avLst/>
          </a:prstGeom>
          <a:noFill/>
          <a:ln/>
        </p:spPr>
        <p:txBody>
          <a:bodyPr wrap="square" lIns="0" tIns="0" rIns="0" bIns="0" rtlCol="0" anchor="ctr"/>
          <a:lstStyle/>
          <a:p>
            <a:pPr algn="ctr"/>
            <a:r>
              <a:rPr lang="en-US" sz="4800" b="1" dirty="0">
                <a:solidFill>
                  <a:srgbClr val="F2A900"/>
                </a:solidFill>
                <a:latin typeface="Arial Black" pitchFamily="34" charset="0"/>
                <a:ea typeface="Arial Black" pitchFamily="34" charset="-122"/>
                <a:cs typeface="Arial Black" pitchFamily="34" charset="-120"/>
              </a:rPr>
              <a:t>6-Year</a:t>
            </a:r>
            <a:endParaRPr lang="en-US" sz="4800" dirty="0"/>
          </a:p>
          <a:p>
            <a:pPr algn="ctr"/>
            <a:r>
              <a:rPr lang="en-US" sz="4800" b="1" dirty="0">
                <a:solidFill>
                  <a:srgbClr val="F2A900"/>
                </a:solidFill>
                <a:latin typeface="Arial Black" pitchFamily="34" charset="0"/>
                <a:ea typeface="Arial Black" pitchFamily="34" charset="-122"/>
                <a:cs typeface="Arial Black" pitchFamily="34" charset="-120"/>
              </a:rPr>
              <a:t>Plan</a:t>
            </a:r>
            <a:endParaRPr lang="en-US" sz="4800" dirty="0"/>
          </a:p>
        </p:txBody>
      </p:sp>
      <p:sp>
        <p:nvSpPr>
          <p:cNvPr id="20" name="Shape 18"/>
          <p:cNvSpPr/>
          <p:nvPr/>
        </p:nvSpPr>
        <p:spPr>
          <a:xfrm>
            <a:off x="8473440" y="3925824"/>
            <a:ext cx="2926080" cy="60960"/>
          </a:xfrm>
          <a:prstGeom prst="rect">
            <a:avLst/>
          </a:prstGeom>
          <a:solidFill>
            <a:srgbClr val="F2A900"/>
          </a:solidFill>
          <a:ln w="12700">
            <a:solidFill>
              <a:srgbClr val="F2A900"/>
            </a:solidFill>
            <a:prstDash val="solid"/>
          </a:ln>
        </p:spPr>
        <p:txBody>
          <a:bodyPr/>
          <a:lstStyle/>
          <a:p>
            <a:endParaRPr lang="en-US" sz="2400" dirty="0"/>
          </a:p>
        </p:txBody>
      </p:sp>
      <p:sp>
        <p:nvSpPr>
          <p:cNvPr id="21" name="Text 19"/>
          <p:cNvSpPr/>
          <p:nvPr/>
        </p:nvSpPr>
        <p:spPr>
          <a:xfrm>
            <a:off x="8290560" y="4084320"/>
            <a:ext cx="3316224" cy="2316480"/>
          </a:xfrm>
          <a:prstGeom prst="rect">
            <a:avLst/>
          </a:prstGeom>
          <a:noFill/>
          <a:ln/>
        </p:spPr>
        <p:txBody>
          <a:bodyPr wrap="square" lIns="0" tIns="0" rIns="0" bIns="0" rtlCol="0" anchor="ctr"/>
          <a:lstStyle/>
          <a:p>
            <a:pPr algn="ctr"/>
            <a:r>
              <a:rPr lang="en-US" sz="1867" dirty="0">
                <a:solidFill>
                  <a:srgbClr val="FFFFFF"/>
                </a:solidFill>
                <a:latin typeface="Calibri" pitchFamily="34" charset="0"/>
                <a:ea typeface="Calibri" pitchFamily="34" charset="-122"/>
                <a:cs typeface="Calibri" pitchFamily="34" charset="-120"/>
              </a:rPr>
              <a:t>HCA → HPS → SDC Reform</a:t>
            </a:r>
            <a:endParaRPr lang="en-US" sz="1867" dirty="0"/>
          </a:p>
          <a:p>
            <a:pPr algn="ctr"/>
            <a:r>
              <a:rPr lang="en-US" sz="1867" dirty="0">
                <a:solidFill>
                  <a:srgbClr val="FFFFFF"/>
                </a:solidFill>
                <a:latin typeface="Calibri" pitchFamily="34" charset="0"/>
                <a:ea typeface="Calibri" pitchFamily="34" charset="-122"/>
                <a:cs typeface="Calibri" pitchFamily="34" charset="-120"/>
              </a:rPr>
              <a:t>Building the financial</a:t>
            </a:r>
            <a:endParaRPr lang="en-US" sz="1867" dirty="0"/>
          </a:p>
          <a:p>
            <a:pPr algn="ctr"/>
            <a:r>
              <a:rPr lang="en-US" sz="1867" dirty="0">
                <a:solidFill>
                  <a:srgbClr val="FFFFFF"/>
                </a:solidFill>
                <a:latin typeface="Calibri" pitchFamily="34" charset="0"/>
                <a:ea typeface="Calibri" pitchFamily="34" charset="-122"/>
                <a:cs typeface="Calibri" pitchFamily="34" charset="-120"/>
              </a:rPr>
              <a:t>and regulatory foundation</a:t>
            </a:r>
            <a:endParaRPr lang="en-US" sz="1867" dirty="0"/>
          </a:p>
          <a:p>
            <a:pPr algn="ctr"/>
            <a:r>
              <a:rPr lang="en-US" sz="1867" dirty="0">
                <a:solidFill>
                  <a:srgbClr val="FFFFFF"/>
                </a:solidFill>
                <a:latin typeface="Calibri" pitchFamily="34" charset="0"/>
                <a:ea typeface="Calibri" pitchFamily="34" charset="-122"/>
                <a:cs typeface="Calibri" pitchFamily="34" charset="-120"/>
              </a:rPr>
              <a:t>for what comes next.</a:t>
            </a:r>
            <a:endParaRPr lang="en-US" sz="1867" dirty="0"/>
          </a:p>
        </p:txBody>
      </p:sp>
      <p:sp>
        <p:nvSpPr>
          <p:cNvPr id="22" name="Text 20"/>
          <p:cNvSpPr/>
          <p:nvPr/>
        </p:nvSpPr>
        <p:spPr>
          <a:xfrm>
            <a:off x="609600" y="6461760"/>
            <a:ext cx="10972800" cy="329184"/>
          </a:xfrm>
          <a:prstGeom prst="rect">
            <a:avLst/>
          </a:prstGeom>
          <a:noFill/>
          <a:ln/>
        </p:spPr>
        <p:txBody>
          <a:bodyPr wrap="square" lIns="0" tIns="0" rIns="0" bIns="0" rtlCol="0" anchor="ctr"/>
          <a:lstStyle/>
          <a:p>
            <a:pPr algn="ctr"/>
            <a:r>
              <a:rPr lang="en-US" sz="1600" i="1" dirty="0">
                <a:solidFill>
                  <a:srgbClr val="F2A900"/>
                </a:solidFill>
                <a:latin typeface="Calibri" pitchFamily="34" charset="0"/>
                <a:ea typeface="Calibri" pitchFamily="34" charset="-122"/>
                <a:cs typeface="Calibri" pitchFamily="34" charset="-120"/>
              </a:rPr>
              <a:t>SDC tiering and deferral to Certificate of Occupancy — in development now to make middle housing pencil out financially</a:t>
            </a:r>
            <a:endParaRPr lang="en-US" sz="1600" dirty="0"/>
          </a:p>
        </p:txBody>
      </p:sp>
    </p:spTree>
    <p:extLst>
      <p:ext uri="{BB962C8B-B14F-4D97-AF65-F5344CB8AC3E}">
        <p14:creationId xmlns:p14="http://schemas.microsoft.com/office/powerpoint/2010/main" val="3301559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57B92-092A-DCAD-1490-3D02E407F384}"/>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What are we going to discuss today? </a:t>
            </a:r>
          </a:p>
        </p:txBody>
      </p:sp>
      <p:graphicFrame>
        <p:nvGraphicFramePr>
          <p:cNvPr id="5" name="Content Placeholder 2">
            <a:extLst>
              <a:ext uri="{FF2B5EF4-FFF2-40B4-BE49-F238E27FC236}">
                <a16:creationId xmlns:a16="http://schemas.microsoft.com/office/drawing/2014/main" id="{970A883F-9931-A51C-C5C1-989A33200A99}"/>
              </a:ext>
            </a:extLst>
          </p:cNvPr>
          <p:cNvGraphicFramePr>
            <a:graphicFrameLocks noGrp="1"/>
          </p:cNvGraphicFramePr>
          <p:nvPr>
            <p:ph idx="1"/>
            <p:extLst>
              <p:ext uri="{D42A27DB-BD31-4B8C-83A1-F6EECF244321}">
                <p14:modId xmlns:p14="http://schemas.microsoft.com/office/powerpoint/2010/main" val="208427527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0850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1FCA8-28F7-AA49-D7D1-13E07519C90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39FBC8D-0DF7-49FB-EC98-710E3A08938F}"/>
              </a:ext>
            </a:extLst>
          </p:cNvPr>
          <p:cNvCxnSpPr/>
          <p:nvPr/>
        </p:nvCxnSpPr>
        <p:spPr>
          <a:xfrm>
            <a:off x="838200" y="1444487"/>
            <a:ext cx="10515600" cy="0"/>
          </a:xfrm>
          <a:prstGeom prst="line">
            <a:avLst/>
          </a:prstGeom>
          <a:ln w="9525">
            <a:solidFill>
              <a:srgbClr val="98999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FC15A27-0111-764A-B42F-1C990E3D1A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759" y="4788579"/>
            <a:ext cx="1224082" cy="1397604"/>
          </a:xfrm>
          <a:prstGeom prst="rect">
            <a:avLst/>
          </a:prstGeom>
        </p:spPr>
      </p:pic>
      <p:sp>
        <p:nvSpPr>
          <p:cNvPr id="12" name="Rectangle 11">
            <a:extLst>
              <a:ext uri="{FF2B5EF4-FFF2-40B4-BE49-F238E27FC236}">
                <a16:creationId xmlns:a16="http://schemas.microsoft.com/office/drawing/2014/main" id="{E9812980-A385-5160-949D-B205FFD3BB73}"/>
              </a:ext>
            </a:extLst>
          </p:cNvPr>
          <p:cNvSpPr/>
          <p:nvPr/>
        </p:nvSpPr>
        <p:spPr>
          <a:xfrm>
            <a:off x="0" y="6528023"/>
            <a:ext cx="12192000" cy="339254"/>
          </a:xfrm>
          <a:prstGeom prst="rect">
            <a:avLst/>
          </a:prstGeom>
          <a:solidFill>
            <a:srgbClr val="194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536E9AB-7AEF-0A5D-22E7-480C62297AED}"/>
              </a:ext>
            </a:extLst>
          </p:cNvPr>
          <p:cNvSpPr/>
          <p:nvPr/>
        </p:nvSpPr>
        <p:spPr>
          <a:xfrm>
            <a:off x="0" y="6390862"/>
            <a:ext cx="12192000" cy="137160"/>
          </a:xfrm>
          <a:prstGeom prst="rect">
            <a:avLst/>
          </a:prstGeom>
          <a:solidFill>
            <a:srgbClr val="A4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A8AED288-B107-FBD5-B9F1-76FE110000C0}"/>
              </a:ext>
            </a:extLst>
          </p:cNvPr>
          <p:cNvSpPr>
            <a:spLocks noGrp="1"/>
          </p:cNvSpPr>
          <p:nvPr>
            <p:ph type="title"/>
          </p:nvPr>
        </p:nvSpPr>
        <p:spPr>
          <a:xfrm>
            <a:off x="838199" y="671817"/>
            <a:ext cx="10924713" cy="721977"/>
          </a:xfrm>
        </p:spPr>
        <p:txBody>
          <a:bodyPr>
            <a:noAutofit/>
          </a:bodyPr>
          <a:lstStyle/>
          <a:p>
            <a:r>
              <a:rPr lang="en-US" sz="4000" b="1" dirty="0">
                <a:latin typeface="+mn-lt"/>
              </a:rPr>
              <a:t>About the HBA</a:t>
            </a:r>
          </a:p>
        </p:txBody>
      </p:sp>
      <p:sp>
        <p:nvSpPr>
          <p:cNvPr id="2" name="TextBox 1">
            <a:extLst>
              <a:ext uri="{FF2B5EF4-FFF2-40B4-BE49-F238E27FC236}">
                <a16:creationId xmlns:a16="http://schemas.microsoft.com/office/drawing/2014/main" id="{CBBA6B0E-ADF1-D9DD-5EBE-F42C1D25F256}"/>
              </a:ext>
            </a:extLst>
          </p:cNvPr>
          <p:cNvSpPr txBox="1"/>
          <p:nvPr/>
        </p:nvSpPr>
        <p:spPr>
          <a:xfrm>
            <a:off x="838200" y="1790700"/>
            <a:ext cx="5438776" cy="4431983"/>
          </a:xfrm>
          <a:prstGeom prst="rect">
            <a:avLst/>
          </a:prstGeom>
          <a:noFill/>
        </p:spPr>
        <p:txBody>
          <a:bodyPr wrap="square" rtlCol="0">
            <a:spAutoFit/>
          </a:bodyPr>
          <a:lstStyle/>
          <a:p>
            <a:pPr marL="285750" indent="-285750">
              <a:buFont typeface="Arial" panose="020B0604020202020204" pitchFamily="34" charset="0"/>
              <a:buChar char="•"/>
            </a:pPr>
            <a:r>
              <a:rPr lang="en-US" sz="2400" dirty="0"/>
              <a:t>6 counties, 40 cities</a:t>
            </a:r>
          </a:p>
          <a:p>
            <a:pPr marL="285750" indent="-285750">
              <a:buFont typeface="Arial" panose="020B0604020202020204" pitchFamily="34" charset="0"/>
              <a:buChar char="•"/>
            </a:pPr>
            <a:r>
              <a:rPr lang="en-US" sz="2400" dirty="0"/>
              <a:t>Represent 600+ residential construction industry professionals:</a:t>
            </a:r>
          </a:p>
          <a:p>
            <a:pPr marL="742950" lvl="1" indent="-285750">
              <a:buFont typeface="Arial" panose="020B0604020202020204" pitchFamily="34" charset="0"/>
              <a:buChar char="•"/>
            </a:pPr>
            <a:r>
              <a:rPr lang="en-US" sz="2400" dirty="0"/>
              <a:t>Infill</a:t>
            </a:r>
          </a:p>
          <a:p>
            <a:pPr marL="742950" lvl="1" indent="-285750">
              <a:buFont typeface="Arial" panose="020B0604020202020204" pitchFamily="34" charset="0"/>
              <a:buChar char="•"/>
            </a:pPr>
            <a:r>
              <a:rPr lang="en-US" sz="2400" dirty="0"/>
              <a:t>Multifamily</a:t>
            </a:r>
          </a:p>
          <a:p>
            <a:pPr marL="742950" lvl="1" indent="-285750">
              <a:buFont typeface="Arial" panose="020B0604020202020204" pitchFamily="34" charset="0"/>
              <a:buChar char="•"/>
            </a:pPr>
            <a:r>
              <a:rPr lang="en-US" sz="2400" dirty="0"/>
              <a:t>Production home builders</a:t>
            </a:r>
          </a:p>
          <a:p>
            <a:pPr marL="285750" indent="-285750">
              <a:buFont typeface="Arial" panose="020B0604020202020204" pitchFamily="34" charset="0"/>
              <a:buChar char="•"/>
            </a:pPr>
            <a:r>
              <a:rPr lang="en-US" sz="2400" dirty="0"/>
              <a:t>Government Affairs: Partner with cities, counties, elected officials, and other stakeholders to promote and provide diverse housing options throughout our region</a:t>
            </a:r>
          </a:p>
          <a:p>
            <a:pPr marL="285750" indent="-28575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B24AD536-CF9C-05D9-4BC2-EFBE6FD60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2224" y="1906961"/>
            <a:ext cx="4369535" cy="3506552"/>
          </a:xfrm>
          <a:prstGeom prst="rect">
            <a:avLst/>
          </a:prstGeom>
        </p:spPr>
      </p:pic>
    </p:spTree>
    <p:extLst>
      <p:ext uri="{BB962C8B-B14F-4D97-AF65-F5344CB8AC3E}">
        <p14:creationId xmlns:p14="http://schemas.microsoft.com/office/powerpoint/2010/main" val="1760838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D3785-D80A-6365-9F25-850EA7065E84}"/>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14293F0-45F1-F08B-5361-A0D77E12E346}"/>
              </a:ext>
            </a:extLst>
          </p:cNvPr>
          <p:cNvCxnSpPr/>
          <p:nvPr/>
        </p:nvCxnSpPr>
        <p:spPr>
          <a:xfrm>
            <a:off x="838200" y="1444487"/>
            <a:ext cx="10515600" cy="0"/>
          </a:xfrm>
          <a:prstGeom prst="line">
            <a:avLst/>
          </a:prstGeom>
          <a:ln w="9525">
            <a:solidFill>
              <a:srgbClr val="98999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8719B0A-0400-6700-1B1B-ED8923881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759" y="4788579"/>
            <a:ext cx="1224082" cy="1397604"/>
          </a:xfrm>
          <a:prstGeom prst="rect">
            <a:avLst/>
          </a:prstGeom>
        </p:spPr>
      </p:pic>
      <p:sp>
        <p:nvSpPr>
          <p:cNvPr id="12" name="Rectangle 11">
            <a:extLst>
              <a:ext uri="{FF2B5EF4-FFF2-40B4-BE49-F238E27FC236}">
                <a16:creationId xmlns:a16="http://schemas.microsoft.com/office/drawing/2014/main" id="{2B5E76BB-DE40-2AB8-0237-FA0D1F838B27}"/>
              </a:ext>
            </a:extLst>
          </p:cNvPr>
          <p:cNvSpPr/>
          <p:nvPr/>
        </p:nvSpPr>
        <p:spPr>
          <a:xfrm>
            <a:off x="0" y="6528023"/>
            <a:ext cx="12192000" cy="339254"/>
          </a:xfrm>
          <a:prstGeom prst="rect">
            <a:avLst/>
          </a:prstGeom>
          <a:solidFill>
            <a:srgbClr val="194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B586F2D-1C57-EF12-71B2-992A537D31B3}"/>
              </a:ext>
            </a:extLst>
          </p:cNvPr>
          <p:cNvSpPr/>
          <p:nvPr/>
        </p:nvSpPr>
        <p:spPr>
          <a:xfrm>
            <a:off x="0" y="6390862"/>
            <a:ext cx="12192000" cy="137160"/>
          </a:xfrm>
          <a:prstGeom prst="rect">
            <a:avLst/>
          </a:prstGeom>
          <a:solidFill>
            <a:srgbClr val="A4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9501824-678F-1233-5A59-73F5466C06C6}"/>
              </a:ext>
            </a:extLst>
          </p:cNvPr>
          <p:cNvSpPr>
            <a:spLocks noGrp="1"/>
          </p:cNvSpPr>
          <p:nvPr>
            <p:ph type="title"/>
          </p:nvPr>
        </p:nvSpPr>
        <p:spPr>
          <a:xfrm>
            <a:off x="838199" y="671817"/>
            <a:ext cx="10924713" cy="721977"/>
          </a:xfrm>
        </p:spPr>
        <p:txBody>
          <a:bodyPr>
            <a:noAutofit/>
          </a:bodyPr>
          <a:lstStyle/>
          <a:p>
            <a:r>
              <a:rPr lang="en-US" sz="4000" b="1" dirty="0">
                <a:latin typeface="+mn-lt"/>
              </a:rPr>
              <a:t>HBA Policy Priorities</a:t>
            </a:r>
          </a:p>
        </p:txBody>
      </p:sp>
      <p:sp>
        <p:nvSpPr>
          <p:cNvPr id="4" name="TextBox 3">
            <a:extLst>
              <a:ext uri="{FF2B5EF4-FFF2-40B4-BE49-F238E27FC236}">
                <a16:creationId xmlns:a16="http://schemas.microsoft.com/office/drawing/2014/main" id="{07BFB8E5-29A5-2A0A-F390-EA1EDCDB4265}"/>
              </a:ext>
            </a:extLst>
          </p:cNvPr>
          <p:cNvSpPr txBox="1"/>
          <p:nvPr/>
        </p:nvSpPr>
        <p:spPr>
          <a:xfrm>
            <a:off x="914400" y="1771650"/>
            <a:ext cx="5372100" cy="4401205"/>
          </a:xfrm>
          <a:prstGeom prst="rect">
            <a:avLst/>
          </a:prstGeom>
          <a:noFill/>
        </p:spPr>
        <p:txBody>
          <a:bodyPr wrap="square" rtlCol="0">
            <a:spAutoFit/>
          </a:bodyPr>
          <a:lstStyle/>
          <a:p>
            <a:pPr marL="342900" indent="-342900">
              <a:buAutoNum type="arabicPeriod"/>
            </a:pPr>
            <a:r>
              <a:rPr lang="en-US" sz="2000" b="1" dirty="0"/>
              <a:t>Land Availability &amp; Development</a:t>
            </a:r>
          </a:p>
          <a:p>
            <a:pPr marL="800100" lvl="1" indent="-342900">
              <a:buAutoNum type="arabicPeriod"/>
            </a:pPr>
            <a:r>
              <a:rPr lang="en-US" sz="2000" dirty="0"/>
              <a:t>Accelerated development timelines</a:t>
            </a:r>
          </a:p>
          <a:p>
            <a:pPr marL="800100" lvl="1" indent="-342900">
              <a:buAutoNum type="arabicPeriod"/>
            </a:pPr>
            <a:r>
              <a:rPr lang="en-US" sz="2000" dirty="0"/>
              <a:t>Clarity on upcoming UGB expansions</a:t>
            </a:r>
          </a:p>
          <a:p>
            <a:pPr marL="800100" lvl="1" indent="-342900">
              <a:buAutoNum type="arabicPeriod"/>
            </a:pPr>
            <a:endParaRPr lang="en-US" sz="2000" dirty="0"/>
          </a:p>
          <a:p>
            <a:pPr marL="342900" indent="-342900">
              <a:buAutoNum type="arabicPeriod"/>
            </a:pPr>
            <a:r>
              <a:rPr lang="en-US" sz="2000" b="1" dirty="0"/>
              <a:t>Time: Permitting &amp; Efficiency</a:t>
            </a:r>
          </a:p>
          <a:p>
            <a:pPr marL="800100" lvl="1" indent="-342900">
              <a:buAutoNum type="arabicPeriod"/>
            </a:pPr>
            <a:r>
              <a:rPr lang="en-US" sz="2000" dirty="0"/>
              <a:t>Clear goals &amp; timelines for residential permits</a:t>
            </a:r>
          </a:p>
          <a:p>
            <a:pPr marL="800100" lvl="1" indent="-342900">
              <a:buAutoNum type="arabicPeriod"/>
            </a:pPr>
            <a:r>
              <a:rPr lang="en-US" sz="2000" dirty="0"/>
              <a:t>Reduced threshold for small-scale &amp; remodeling permits</a:t>
            </a:r>
            <a:br>
              <a:rPr lang="en-US" sz="2000" dirty="0"/>
            </a:br>
            <a:endParaRPr lang="en-US" sz="2000" dirty="0"/>
          </a:p>
          <a:p>
            <a:pPr marL="342900" indent="-342900">
              <a:buAutoNum type="arabicPeriod"/>
            </a:pPr>
            <a:r>
              <a:rPr lang="en-US" sz="2000" b="1" dirty="0"/>
              <a:t>Cost: Affordability &amp; Fees</a:t>
            </a:r>
          </a:p>
          <a:p>
            <a:pPr marL="800100" lvl="1" indent="-342900">
              <a:buAutoNum type="arabicPeriod"/>
            </a:pPr>
            <a:r>
              <a:rPr lang="en-US" sz="2000" dirty="0"/>
              <a:t>SDC Deferral Reform</a:t>
            </a:r>
          </a:p>
          <a:p>
            <a:pPr marL="800100" lvl="1" indent="-342900">
              <a:buAutoNum type="arabicPeriod"/>
            </a:pPr>
            <a:r>
              <a:rPr lang="en-US" sz="2000" dirty="0"/>
              <a:t>SDC Increases tied to </a:t>
            </a:r>
          </a:p>
          <a:p>
            <a:pPr marL="800100" lvl="1" indent="-342900">
              <a:buAutoNum type="arabicPeriod"/>
            </a:pPr>
            <a:r>
              <a:rPr lang="en-US" sz="2000" dirty="0"/>
              <a:t>TIF Flexibility</a:t>
            </a:r>
          </a:p>
        </p:txBody>
      </p:sp>
      <p:pic>
        <p:nvPicPr>
          <p:cNvPr id="6" name="Picture 5">
            <a:extLst>
              <a:ext uri="{FF2B5EF4-FFF2-40B4-BE49-F238E27FC236}">
                <a16:creationId xmlns:a16="http://schemas.microsoft.com/office/drawing/2014/main" id="{275B541D-AAEC-BED0-BB8C-FEF46DF44897}"/>
              </a:ext>
            </a:extLst>
          </p:cNvPr>
          <p:cNvPicPr>
            <a:picLocks noChangeAspect="1"/>
          </p:cNvPicPr>
          <p:nvPr/>
        </p:nvPicPr>
        <p:blipFill>
          <a:blip r:embed="rId4"/>
          <a:stretch>
            <a:fillRect/>
          </a:stretch>
        </p:blipFill>
        <p:spPr>
          <a:xfrm>
            <a:off x="6192827" y="1616588"/>
            <a:ext cx="3650308" cy="4562884"/>
          </a:xfrm>
          <a:prstGeom prst="rect">
            <a:avLst/>
          </a:prstGeom>
        </p:spPr>
      </p:pic>
    </p:spTree>
    <p:extLst>
      <p:ext uri="{BB962C8B-B14F-4D97-AF65-F5344CB8AC3E}">
        <p14:creationId xmlns:p14="http://schemas.microsoft.com/office/powerpoint/2010/main" val="2038773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80580-BA51-1088-0174-849FFFA88E0C}"/>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2A4DFF4-904E-31AF-581D-1A09071ACA2D}"/>
              </a:ext>
            </a:extLst>
          </p:cNvPr>
          <p:cNvCxnSpPr/>
          <p:nvPr/>
        </p:nvCxnSpPr>
        <p:spPr>
          <a:xfrm>
            <a:off x="838200" y="1444487"/>
            <a:ext cx="10515600" cy="0"/>
          </a:xfrm>
          <a:prstGeom prst="line">
            <a:avLst/>
          </a:prstGeom>
          <a:ln w="9525">
            <a:solidFill>
              <a:srgbClr val="98999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8F2DAAA-EBC4-7C03-4698-8C812D670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759" y="4788579"/>
            <a:ext cx="1224082" cy="1397604"/>
          </a:xfrm>
          <a:prstGeom prst="rect">
            <a:avLst/>
          </a:prstGeom>
        </p:spPr>
      </p:pic>
      <p:sp>
        <p:nvSpPr>
          <p:cNvPr id="12" name="Rectangle 11">
            <a:extLst>
              <a:ext uri="{FF2B5EF4-FFF2-40B4-BE49-F238E27FC236}">
                <a16:creationId xmlns:a16="http://schemas.microsoft.com/office/drawing/2014/main" id="{35E9D24A-8CE4-0D15-4BCC-0A91DFD4BBED}"/>
              </a:ext>
            </a:extLst>
          </p:cNvPr>
          <p:cNvSpPr/>
          <p:nvPr/>
        </p:nvSpPr>
        <p:spPr>
          <a:xfrm>
            <a:off x="0" y="6528023"/>
            <a:ext cx="12192000" cy="339254"/>
          </a:xfrm>
          <a:prstGeom prst="rect">
            <a:avLst/>
          </a:prstGeom>
          <a:solidFill>
            <a:srgbClr val="194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8D7BBC6-BF76-560C-88CE-85B6FE66EDC6}"/>
              </a:ext>
            </a:extLst>
          </p:cNvPr>
          <p:cNvSpPr/>
          <p:nvPr/>
        </p:nvSpPr>
        <p:spPr>
          <a:xfrm>
            <a:off x="0" y="6390862"/>
            <a:ext cx="12192000" cy="137160"/>
          </a:xfrm>
          <a:prstGeom prst="rect">
            <a:avLst/>
          </a:prstGeom>
          <a:solidFill>
            <a:srgbClr val="A4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7D09989C-B154-8D79-5AFC-953962450FB1}"/>
              </a:ext>
            </a:extLst>
          </p:cNvPr>
          <p:cNvSpPr>
            <a:spLocks noGrp="1"/>
          </p:cNvSpPr>
          <p:nvPr>
            <p:ph type="title"/>
          </p:nvPr>
        </p:nvSpPr>
        <p:spPr>
          <a:xfrm>
            <a:off x="838199" y="671817"/>
            <a:ext cx="10924713" cy="721977"/>
          </a:xfrm>
        </p:spPr>
        <p:txBody>
          <a:bodyPr>
            <a:noAutofit/>
          </a:bodyPr>
          <a:lstStyle/>
          <a:p>
            <a:r>
              <a:rPr lang="en-US" sz="4000" b="1" dirty="0">
                <a:latin typeface="+mn-lt"/>
              </a:rPr>
              <a:t>Land Supply &amp; Planning Timelines</a:t>
            </a:r>
          </a:p>
        </p:txBody>
      </p:sp>
      <p:pic>
        <p:nvPicPr>
          <p:cNvPr id="7" name="Picture 6">
            <a:extLst>
              <a:ext uri="{FF2B5EF4-FFF2-40B4-BE49-F238E27FC236}">
                <a16:creationId xmlns:a16="http://schemas.microsoft.com/office/drawing/2014/main" id="{73E6A77F-28D4-47FF-D79F-67C364441D9E}"/>
              </a:ext>
            </a:extLst>
          </p:cNvPr>
          <p:cNvPicPr>
            <a:picLocks noChangeAspect="1"/>
          </p:cNvPicPr>
          <p:nvPr/>
        </p:nvPicPr>
        <p:blipFill>
          <a:blip r:embed="rId4"/>
          <a:stretch>
            <a:fillRect/>
          </a:stretch>
        </p:blipFill>
        <p:spPr>
          <a:xfrm>
            <a:off x="226160" y="1444487"/>
            <a:ext cx="7136666" cy="4908167"/>
          </a:xfrm>
          <a:prstGeom prst="rect">
            <a:avLst/>
          </a:prstGeom>
        </p:spPr>
      </p:pic>
      <p:sp>
        <p:nvSpPr>
          <p:cNvPr id="8" name="TextBox 7">
            <a:extLst>
              <a:ext uri="{FF2B5EF4-FFF2-40B4-BE49-F238E27FC236}">
                <a16:creationId xmlns:a16="http://schemas.microsoft.com/office/drawing/2014/main" id="{7367C112-0BE2-D310-71EA-78A4B837EFFB}"/>
              </a:ext>
            </a:extLst>
          </p:cNvPr>
          <p:cNvSpPr txBox="1"/>
          <p:nvPr/>
        </p:nvSpPr>
        <p:spPr>
          <a:xfrm>
            <a:off x="7362826" y="6044877"/>
            <a:ext cx="2162175" cy="307777"/>
          </a:xfrm>
          <a:prstGeom prst="rect">
            <a:avLst/>
          </a:prstGeom>
          <a:noFill/>
        </p:spPr>
        <p:txBody>
          <a:bodyPr wrap="square" rtlCol="0">
            <a:spAutoFit/>
          </a:bodyPr>
          <a:lstStyle/>
          <a:p>
            <a:r>
              <a:rPr lang="en-US" sz="1400" dirty="0"/>
              <a:t>Map: Metro, 2025</a:t>
            </a:r>
          </a:p>
        </p:txBody>
      </p:sp>
      <p:sp>
        <p:nvSpPr>
          <p:cNvPr id="9" name="TextBox 8">
            <a:extLst>
              <a:ext uri="{FF2B5EF4-FFF2-40B4-BE49-F238E27FC236}">
                <a16:creationId xmlns:a16="http://schemas.microsoft.com/office/drawing/2014/main" id="{1E133858-68FD-4FCE-7F45-E1F689F65131}"/>
              </a:ext>
            </a:extLst>
          </p:cNvPr>
          <p:cNvSpPr txBox="1"/>
          <p:nvPr/>
        </p:nvSpPr>
        <p:spPr>
          <a:xfrm>
            <a:off x="7600950" y="1585719"/>
            <a:ext cx="3226534" cy="3970318"/>
          </a:xfrm>
          <a:prstGeom prst="rect">
            <a:avLst/>
          </a:prstGeom>
          <a:noFill/>
        </p:spPr>
        <p:txBody>
          <a:bodyPr wrap="square" rtlCol="0">
            <a:spAutoFit/>
          </a:bodyPr>
          <a:lstStyle/>
          <a:p>
            <a:r>
              <a:rPr lang="en-US" b="1" dirty="0"/>
              <a:t>Construction Underway:</a:t>
            </a:r>
          </a:p>
          <a:p>
            <a:pPr marL="285750" indent="-285750">
              <a:buFont typeface="Arial" panose="020B0604020202020204" pitchFamily="34" charset="0"/>
              <a:buChar char="•"/>
            </a:pPr>
            <a:r>
              <a:rPr lang="en-US" dirty="0"/>
              <a:t>Kingston Terrace (King City):</a:t>
            </a:r>
            <a:br>
              <a:rPr lang="en-US" dirty="0"/>
            </a:br>
            <a:endParaRPr lang="en-US" dirty="0"/>
          </a:p>
          <a:p>
            <a:r>
              <a:rPr lang="en-US" b="1" dirty="0"/>
              <a:t>Planning Complete:</a:t>
            </a:r>
            <a:endParaRPr lang="en-US" dirty="0"/>
          </a:p>
          <a:p>
            <a:pPr marL="285750" indent="-285750">
              <a:buFont typeface="Arial" panose="020B0604020202020204" pitchFamily="34" charset="0"/>
              <a:buChar char="•"/>
            </a:pPr>
            <a:r>
              <a:rPr lang="en-US" dirty="0"/>
              <a:t>Cooper Mountain (Beaverton)</a:t>
            </a:r>
          </a:p>
          <a:p>
            <a:pPr marL="285750" indent="-285750">
              <a:buFont typeface="Arial" panose="020B0604020202020204" pitchFamily="34" charset="0"/>
              <a:buChar char="•"/>
            </a:pPr>
            <a:r>
              <a:rPr lang="en-US" dirty="0"/>
              <a:t>Frog Pond East/South (Wilsonville)</a:t>
            </a:r>
          </a:p>
          <a:p>
            <a:pPr marL="285750" indent="-285750">
              <a:buFont typeface="Arial" panose="020B0604020202020204" pitchFamily="34" charset="0"/>
              <a:buChar char="•"/>
            </a:pPr>
            <a:r>
              <a:rPr lang="en-US" dirty="0"/>
              <a:t>Pleasant Valley/North Carver (Happy Valley)</a:t>
            </a:r>
          </a:p>
          <a:p>
            <a:endParaRPr lang="en-US" dirty="0"/>
          </a:p>
          <a:p>
            <a:r>
              <a:rPr lang="en-US" b="1" dirty="0"/>
              <a:t>Planning Underway:</a:t>
            </a:r>
          </a:p>
          <a:p>
            <a:pPr marL="285750" indent="-285750">
              <a:buFontTx/>
              <a:buChar char="-"/>
            </a:pPr>
            <a:r>
              <a:rPr lang="en-US" dirty="0"/>
              <a:t>Sherwood West</a:t>
            </a:r>
          </a:p>
          <a:p>
            <a:pPr marL="285750" indent="-285750">
              <a:buFontTx/>
              <a:buChar char="-"/>
            </a:pPr>
            <a:r>
              <a:rPr lang="en-US" dirty="0"/>
              <a:t>River Terrace 2.0 (Tigard)</a:t>
            </a:r>
          </a:p>
        </p:txBody>
      </p:sp>
    </p:spTree>
    <p:extLst>
      <p:ext uri="{BB962C8B-B14F-4D97-AF65-F5344CB8AC3E}">
        <p14:creationId xmlns:p14="http://schemas.microsoft.com/office/powerpoint/2010/main" val="716294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913DB-8F7E-30D9-B3B1-5D47A1E3202F}"/>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B24B639-E887-025F-DB92-A37D20FCBF56}"/>
              </a:ext>
            </a:extLst>
          </p:cNvPr>
          <p:cNvCxnSpPr/>
          <p:nvPr/>
        </p:nvCxnSpPr>
        <p:spPr>
          <a:xfrm>
            <a:off x="838200" y="1444487"/>
            <a:ext cx="10515600" cy="0"/>
          </a:xfrm>
          <a:prstGeom prst="line">
            <a:avLst/>
          </a:prstGeom>
          <a:ln w="9525">
            <a:solidFill>
              <a:srgbClr val="98999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A6BB3DB-36B3-5230-24D8-65D3A5B29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759" y="4788579"/>
            <a:ext cx="1224082" cy="1397604"/>
          </a:xfrm>
          <a:prstGeom prst="rect">
            <a:avLst/>
          </a:prstGeom>
        </p:spPr>
      </p:pic>
      <p:sp>
        <p:nvSpPr>
          <p:cNvPr id="12" name="Rectangle 11">
            <a:extLst>
              <a:ext uri="{FF2B5EF4-FFF2-40B4-BE49-F238E27FC236}">
                <a16:creationId xmlns:a16="http://schemas.microsoft.com/office/drawing/2014/main" id="{F91C7946-D83E-601D-F379-429101E8E638}"/>
              </a:ext>
            </a:extLst>
          </p:cNvPr>
          <p:cNvSpPr/>
          <p:nvPr/>
        </p:nvSpPr>
        <p:spPr>
          <a:xfrm>
            <a:off x="0" y="6528023"/>
            <a:ext cx="12192000" cy="339254"/>
          </a:xfrm>
          <a:prstGeom prst="rect">
            <a:avLst/>
          </a:prstGeom>
          <a:solidFill>
            <a:srgbClr val="194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C111B33-3F26-8A72-C0E7-17011CAF769F}"/>
              </a:ext>
            </a:extLst>
          </p:cNvPr>
          <p:cNvSpPr/>
          <p:nvPr/>
        </p:nvSpPr>
        <p:spPr>
          <a:xfrm>
            <a:off x="0" y="6390862"/>
            <a:ext cx="12192000" cy="137160"/>
          </a:xfrm>
          <a:prstGeom prst="rect">
            <a:avLst/>
          </a:prstGeom>
          <a:solidFill>
            <a:srgbClr val="A4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ECF4A1B2-0EE3-704C-9586-438085E67A41}"/>
              </a:ext>
            </a:extLst>
          </p:cNvPr>
          <p:cNvSpPr>
            <a:spLocks noGrp="1"/>
          </p:cNvSpPr>
          <p:nvPr>
            <p:ph type="title"/>
          </p:nvPr>
        </p:nvSpPr>
        <p:spPr>
          <a:xfrm>
            <a:off x="838199" y="671817"/>
            <a:ext cx="10924713" cy="721977"/>
          </a:xfrm>
        </p:spPr>
        <p:txBody>
          <a:bodyPr>
            <a:noAutofit/>
          </a:bodyPr>
          <a:lstStyle/>
          <a:p>
            <a:r>
              <a:rPr lang="en-US" sz="4000" b="1" dirty="0">
                <a:latin typeface="+mn-lt"/>
              </a:rPr>
              <a:t>Cost: Total Single Family SDCs 2016 vs. 2026</a:t>
            </a:r>
          </a:p>
        </p:txBody>
      </p:sp>
      <p:graphicFrame>
        <p:nvGraphicFramePr>
          <p:cNvPr id="2" name="Chart 1">
            <a:extLst>
              <a:ext uri="{FF2B5EF4-FFF2-40B4-BE49-F238E27FC236}">
                <a16:creationId xmlns:a16="http://schemas.microsoft.com/office/drawing/2014/main" id="{E3A51020-F9FF-21C2-32E5-23A8B701ECB1}"/>
              </a:ext>
            </a:extLst>
          </p:cNvPr>
          <p:cNvGraphicFramePr>
            <a:graphicFrameLocks/>
          </p:cNvGraphicFramePr>
          <p:nvPr/>
        </p:nvGraphicFramePr>
        <p:xfrm>
          <a:off x="1" y="1493043"/>
          <a:ext cx="10658474" cy="4847123"/>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60B7780C-5B98-5AB2-8407-18841AC9F8D4}"/>
              </a:ext>
            </a:extLst>
          </p:cNvPr>
          <p:cNvSpPr txBox="1"/>
          <p:nvPr/>
        </p:nvSpPr>
        <p:spPr>
          <a:xfrm>
            <a:off x="6803291" y="6011205"/>
            <a:ext cx="3655159" cy="276999"/>
          </a:xfrm>
          <a:prstGeom prst="rect">
            <a:avLst/>
          </a:prstGeom>
          <a:noFill/>
        </p:spPr>
        <p:txBody>
          <a:bodyPr wrap="square" rtlCol="0">
            <a:spAutoFit/>
          </a:bodyPr>
          <a:lstStyle/>
          <a:p>
            <a:r>
              <a:rPr lang="en-US" sz="1200" dirty="0"/>
              <a:t>*Based on a 2,000 sq. foot single family detached home</a:t>
            </a:r>
          </a:p>
        </p:txBody>
      </p:sp>
    </p:spTree>
    <p:extLst>
      <p:ext uri="{BB962C8B-B14F-4D97-AF65-F5344CB8AC3E}">
        <p14:creationId xmlns:p14="http://schemas.microsoft.com/office/powerpoint/2010/main" val="3546089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D4AFE-F1E9-70E1-B9B0-6392469108E3}"/>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FB95664-598E-8093-4E15-6788282B73A2}"/>
              </a:ext>
            </a:extLst>
          </p:cNvPr>
          <p:cNvCxnSpPr/>
          <p:nvPr/>
        </p:nvCxnSpPr>
        <p:spPr>
          <a:xfrm>
            <a:off x="838200" y="1444487"/>
            <a:ext cx="10515600" cy="0"/>
          </a:xfrm>
          <a:prstGeom prst="line">
            <a:avLst/>
          </a:prstGeom>
          <a:ln w="9525">
            <a:solidFill>
              <a:srgbClr val="98999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A2C31C0-CF28-00FE-F31B-43368C37B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759" y="4788579"/>
            <a:ext cx="1224082" cy="1397604"/>
          </a:xfrm>
          <a:prstGeom prst="rect">
            <a:avLst/>
          </a:prstGeom>
        </p:spPr>
      </p:pic>
      <p:sp>
        <p:nvSpPr>
          <p:cNvPr id="12" name="Rectangle 11">
            <a:extLst>
              <a:ext uri="{FF2B5EF4-FFF2-40B4-BE49-F238E27FC236}">
                <a16:creationId xmlns:a16="http://schemas.microsoft.com/office/drawing/2014/main" id="{43AC969E-0627-6241-B393-BF9FC8BD00DC}"/>
              </a:ext>
            </a:extLst>
          </p:cNvPr>
          <p:cNvSpPr/>
          <p:nvPr/>
        </p:nvSpPr>
        <p:spPr>
          <a:xfrm>
            <a:off x="0" y="6528023"/>
            <a:ext cx="12192000" cy="339254"/>
          </a:xfrm>
          <a:prstGeom prst="rect">
            <a:avLst/>
          </a:prstGeom>
          <a:solidFill>
            <a:srgbClr val="194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04312A5-0301-8363-1AA7-67F361D2246E}"/>
              </a:ext>
            </a:extLst>
          </p:cNvPr>
          <p:cNvSpPr/>
          <p:nvPr/>
        </p:nvSpPr>
        <p:spPr>
          <a:xfrm>
            <a:off x="0" y="6390862"/>
            <a:ext cx="12192000" cy="137160"/>
          </a:xfrm>
          <a:prstGeom prst="rect">
            <a:avLst/>
          </a:prstGeom>
          <a:solidFill>
            <a:srgbClr val="A4B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1FBD0B1-F0B9-415E-C066-8CBB3D1BA2C3}"/>
              </a:ext>
            </a:extLst>
          </p:cNvPr>
          <p:cNvSpPr>
            <a:spLocks noGrp="1"/>
          </p:cNvSpPr>
          <p:nvPr>
            <p:ph type="title"/>
          </p:nvPr>
        </p:nvSpPr>
        <p:spPr>
          <a:xfrm>
            <a:off x="838199" y="671817"/>
            <a:ext cx="10924713" cy="721977"/>
          </a:xfrm>
        </p:spPr>
        <p:txBody>
          <a:bodyPr>
            <a:noAutofit/>
          </a:bodyPr>
          <a:lstStyle/>
          <a:p>
            <a:r>
              <a:rPr lang="en-US" sz="4000" b="1" dirty="0">
                <a:latin typeface="+mn-lt"/>
              </a:rPr>
              <a:t>Legislation and Policies to Watch</a:t>
            </a:r>
          </a:p>
        </p:txBody>
      </p:sp>
      <p:sp>
        <p:nvSpPr>
          <p:cNvPr id="4" name="TextBox 3">
            <a:extLst>
              <a:ext uri="{FF2B5EF4-FFF2-40B4-BE49-F238E27FC236}">
                <a16:creationId xmlns:a16="http://schemas.microsoft.com/office/drawing/2014/main" id="{C05EF759-E2AF-43EA-EF91-A5B47BED4F0E}"/>
              </a:ext>
            </a:extLst>
          </p:cNvPr>
          <p:cNvSpPr txBox="1"/>
          <p:nvPr/>
        </p:nvSpPr>
        <p:spPr>
          <a:xfrm>
            <a:off x="838199" y="1685925"/>
            <a:ext cx="9782176" cy="4401205"/>
          </a:xfrm>
          <a:prstGeom prst="rect">
            <a:avLst/>
          </a:prstGeom>
          <a:noFill/>
        </p:spPr>
        <p:txBody>
          <a:bodyPr wrap="square" rtlCol="0">
            <a:spAutoFit/>
          </a:bodyPr>
          <a:lstStyle/>
          <a:p>
            <a:pPr marL="285750" indent="-285750">
              <a:buFont typeface="Arial" panose="020B0604020202020204" pitchFamily="34" charset="0"/>
              <a:buChar char="•"/>
            </a:pPr>
            <a:r>
              <a:rPr lang="en-US" sz="2000" b="1" dirty="0"/>
              <a:t>SB 974 (2025):</a:t>
            </a:r>
          </a:p>
          <a:p>
            <a:pPr marL="742950" lvl="1" indent="-285750">
              <a:buFont typeface="Arial" panose="020B0604020202020204" pitchFamily="34" charset="0"/>
              <a:buChar char="•"/>
            </a:pPr>
            <a:r>
              <a:rPr lang="en-US" sz="2000" dirty="0"/>
              <a:t>Engineering plans reviewed for completeness within 30 days, final decision within 120 days</a:t>
            </a:r>
          </a:p>
          <a:p>
            <a:pPr marL="742950" lvl="1" indent="-285750">
              <a:buFont typeface="Arial" panose="020B0604020202020204" pitchFamily="34" charset="0"/>
              <a:buChar char="•"/>
            </a:pPr>
            <a:r>
              <a:rPr lang="en-US" sz="2000" dirty="0"/>
              <a:t>Removes residential design standards for housing developments of 20 or more units</a:t>
            </a:r>
          </a:p>
          <a:p>
            <a:pPr marL="285750" indent="-285750">
              <a:buFont typeface="Arial" panose="020B0604020202020204" pitchFamily="34" charset="0"/>
              <a:buChar char="•"/>
            </a:pPr>
            <a:r>
              <a:rPr lang="en-US" sz="2000" b="1" dirty="0"/>
              <a:t>HB 4035 (2026): Revamped one-time UGB expansion</a:t>
            </a:r>
          </a:p>
          <a:p>
            <a:pPr marL="742950" lvl="1" indent="-285750">
              <a:buFont typeface="Arial" panose="020B0604020202020204" pitchFamily="34" charset="0"/>
              <a:buChar char="•"/>
            </a:pPr>
            <a:r>
              <a:rPr lang="en-US" sz="2000" dirty="0"/>
              <a:t>Cities with a population greater than 25,000</a:t>
            </a:r>
          </a:p>
          <a:p>
            <a:pPr marL="1200150" lvl="2" indent="-285750">
              <a:buFont typeface="Arial" panose="020B0604020202020204" pitchFamily="34" charset="0"/>
              <a:buChar char="•"/>
            </a:pPr>
            <a:r>
              <a:rPr lang="en-US" sz="2000" dirty="0"/>
              <a:t>Up to 150 net residential acres</a:t>
            </a:r>
          </a:p>
          <a:p>
            <a:pPr marL="742950" lvl="1" indent="-285750">
              <a:buFont typeface="Arial" panose="020B0604020202020204" pitchFamily="34" charset="0"/>
              <a:buChar char="•"/>
            </a:pPr>
            <a:r>
              <a:rPr lang="en-US" sz="2000" dirty="0"/>
              <a:t>Cities with a population less than 25,000</a:t>
            </a:r>
          </a:p>
          <a:p>
            <a:pPr marL="1200150" lvl="2" indent="-285750">
              <a:buFont typeface="Arial" panose="020B0604020202020204" pitchFamily="34" charset="0"/>
              <a:buChar char="•"/>
            </a:pPr>
            <a:r>
              <a:rPr lang="en-US" sz="2000" dirty="0"/>
              <a:t>Up to 50 net residential acres</a:t>
            </a:r>
          </a:p>
          <a:p>
            <a:pPr marL="285750" indent="-285750">
              <a:buFont typeface="Arial" panose="020B0604020202020204" pitchFamily="34" charset="0"/>
              <a:buChar char="•"/>
            </a:pPr>
            <a:r>
              <a:rPr lang="en-US" sz="2000" b="1" dirty="0"/>
              <a:t>HB 4037 (2026):</a:t>
            </a:r>
          </a:p>
          <a:p>
            <a:pPr marL="742950" lvl="1" indent="-285750">
              <a:buFont typeface="Arial" panose="020B0604020202020204" pitchFamily="34" charset="0"/>
              <a:buChar char="•"/>
            </a:pPr>
            <a:r>
              <a:rPr lang="en-US" sz="2000" dirty="0"/>
              <a:t>Reduced notice &amp; hearing requirements</a:t>
            </a:r>
          </a:p>
          <a:p>
            <a:pPr marL="742950" lvl="1" indent="-285750">
              <a:buFont typeface="Arial" panose="020B0604020202020204" pitchFamily="34" charset="0"/>
              <a:buChar char="•"/>
            </a:pPr>
            <a:r>
              <a:rPr lang="en-US" sz="2000" dirty="0"/>
              <a:t>Self certification options for certain building plans</a:t>
            </a:r>
          </a:p>
          <a:p>
            <a:pPr marL="285750" indent="-285750">
              <a:buFont typeface="Arial" panose="020B0604020202020204" pitchFamily="34" charset="0"/>
              <a:buChar char="•"/>
            </a:pPr>
            <a:r>
              <a:rPr lang="en-US" sz="2000" b="1" dirty="0"/>
              <a:t>The Role of the Housing Accountability &amp; Production Office</a:t>
            </a:r>
          </a:p>
          <a:p>
            <a:pPr marL="742950" lvl="1" indent="-285750">
              <a:buFont typeface="Arial" panose="020B0604020202020204" pitchFamily="34" charset="0"/>
              <a:buChar char="•"/>
            </a:pPr>
            <a:r>
              <a:rPr lang="en-US" sz="2000" dirty="0"/>
              <a:t>Clarity around unnecessary cost or delay</a:t>
            </a:r>
          </a:p>
        </p:txBody>
      </p:sp>
    </p:spTree>
    <p:extLst>
      <p:ext uri="{BB962C8B-B14F-4D97-AF65-F5344CB8AC3E}">
        <p14:creationId xmlns:p14="http://schemas.microsoft.com/office/powerpoint/2010/main" val="3850924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7" name="Rectangle 16">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E361AFBE-9B10-8C6D-5E23-8B1EF2310D05}"/>
              </a:ext>
            </a:extLst>
          </p:cNvPr>
          <p:cNvSpPr>
            <a:spLocks noGrp="1"/>
          </p:cNvSpPr>
          <p:nvPr>
            <p:ph type="title"/>
          </p:nvPr>
        </p:nvSpPr>
        <p:spPr>
          <a:xfrm>
            <a:off x="1371598" y="319314"/>
            <a:ext cx="9477377" cy="1030515"/>
          </a:xfrm>
        </p:spPr>
        <p:txBody>
          <a:bodyPr anchor="ctr">
            <a:normAutofit/>
          </a:bodyPr>
          <a:lstStyle/>
          <a:p>
            <a:r>
              <a:rPr lang="en-US" sz="2800" dirty="0">
                <a:solidFill>
                  <a:srgbClr val="FFFFFF"/>
                </a:solidFill>
              </a:rPr>
              <a:t>Climate Friendly and Equitable Communities (CFEC) – Department of Land Conservation and Development (DLCD)</a:t>
            </a:r>
          </a:p>
        </p:txBody>
      </p:sp>
      <p:pic>
        <p:nvPicPr>
          <p:cNvPr id="5" name="Content Placeholder 4">
            <a:extLst>
              <a:ext uri="{FF2B5EF4-FFF2-40B4-BE49-F238E27FC236}">
                <a16:creationId xmlns:a16="http://schemas.microsoft.com/office/drawing/2014/main" id="{AB678E62-01CF-9588-2CEA-124758618367}"/>
              </a:ext>
            </a:extLst>
          </p:cNvPr>
          <p:cNvPicPr>
            <a:picLocks noChangeAspect="1"/>
          </p:cNvPicPr>
          <p:nvPr/>
        </p:nvPicPr>
        <p:blipFill>
          <a:blip r:embed="rId3"/>
          <a:stretch>
            <a:fillRect/>
          </a:stretch>
        </p:blipFill>
        <p:spPr>
          <a:xfrm>
            <a:off x="-1628" y="2050595"/>
            <a:ext cx="5938477" cy="4661704"/>
          </a:xfrm>
          <a:prstGeom prst="rect">
            <a:avLst/>
          </a:prstGeom>
        </p:spPr>
      </p:pic>
      <p:pic>
        <p:nvPicPr>
          <p:cNvPr id="7" name="Picture 6">
            <a:extLst>
              <a:ext uri="{FF2B5EF4-FFF2-40B4-BE49-F238E27FC236}">
                <a16:creationId xmlns:a16="http://schemas.microsoft.com/office/drawing/2014/main" id="{99AE957B-A596-57CC-2BBE-EF6E34CB4A9D}"/>
              </a:ext>
            </a:extLst>
          </p:cNvPr>
          <p:cNvPicPr>
            <a:picLocks noChangeAspect="1"/>
          </p:cNvPicPr>
          <p:nvPr/>
        </p:nvPicPr>
        <p:blipFill>
          <a:blip r:embed="rId4"/>
          <a:stretch>
            <a:fillRect/>
          </a:stretch>
        </p:blipFill>
        <p:spPr>
          <a:xfrm>
            <a:off x="6256339" y="2050595"/>
            <a:ext cx="5932708" cy="3337147"/>
          </a:xfrm>
          <a:prstGeom prst="rect">
            <a:avLst/>
          </a:prstGeom>
        </p:spPr>
      </p:pic>
      <p:sp>
        <p:nvSpPr>
          <p:cNvPr id="11" name="Content Placeholder 10">
            <a:extLst>
              <a:ext uri="{FF2B5EF4-FFF2-40B4-BE49-F238E27FC236}">
                <a16:creationId xmlns:a16="http://schemas.microsoft.com/office/drawing/2014/main" id="{2C9C917F-1043-D40C-7798-7B60D745CF4C}"/>
              </a:ext>
            </a:extLst>
          </p:cNvPr>
          <p:cNvSpPr>
            <a:spLocks noGrp="1"/>
          </p:cNvSpPr>
          <p:nvPr>
            <p:ph idx="1"/>
          </p:nvPr>
        </p:nvSpPr>
        <p:spPr>
          <a:xfrm>
            <a:off x="6267671" y="5571066"/>
            <a:ext cx="5910044" cy="1141233"/>
          </a:xfrm>
        </p:spPr>
        <p:txBody>
          <a:bodyPr>
            <a:normAutofit/>
          </a:bodyPr>
          <a:lstStyle/>
          <a:p>
            <a:r>
              <a:rPr lang="en-US" sz="2000" dirty="0"/>
              <a:t>No minimum parking requirements within ½ mile of frequent transit corridors.</a:t>
            </a:r>
          </a:p>
          <a:p>
            <a:r>
              <a:rPr lang="en-US" sz="2000" dirty="0"/>
              <a:t>Electrical infrastructure for 40% of stalls.  </a:t>
            </a:r>
          </a:p>
        </p:txBody>
      </p:sp>
    </p:spTree>
    <p:extLst>
      <p:ext uri="{BB962C8B-B14F-4D97-AF65-F5344CB8AC3E}">
        <p14:creationId xmlns:p14="http://schemas.microsoft.com/office/powerpoint/2010/main" val="3402022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545343-A1D2-4A36-1789-4847F05D3862}"/>
              </a:ext>
            </a:extLst>
          </p:cNvPr>
          <p:cNvSpPr>
            <a:spLocks noGrp="1"/>
          </p:cNvSpPr>
          <p:nvPr>
            <p:ph type="title"/>
          </p:nvPr>
        </p:nvSpPr>
        <p:spPr>
          <a:xfrm>
            <a:off x="1371599" y="294538"/>
            <a:ext cx="9895951" cy="1033669"/>
          </a:xfrm>
        </p:spPr>
        <p:txBody>
          <a:bodyPr>
            <a:normAutofit/>
          </a:bodyPr>
          <a:lstStyle/>
          <a:p>
            <a:r>
              <a:rPr lang="en-US" sz="3400" dirty="0">
                <a:solidFill>
                  <a:srgbClr val="FFFFFF"/>
                </a:solidFill>
              </a:rPr>
              <a:t>HB 4037 – Review of Housing Applications (ORS 197A.400)</a:t>
            </a:r>
          </a:p>
        </p:txBody>
      </p:sp>
      <p:sp>
        <p:nvSpPr>
          <p:cNvPr id="3" name="Content Placeholder 2">
            <a:extLst>
              <a:ext uri="{FF2B5EF4-FFF2-40B4-BE49-F238E27FC236}">
                <a16:creationId xmlns:a16="http://schemas.microsoft.com/office/drawing/2014/main" id="{A7EB4CE8-54B4-554A-88F0-55518240E79F}"/>
              </a:ext>
            </a:extLst>
          </p:cNvPr>
          <p:cNvSpPr>
            <a:spLocks noGrp="1"/>
          </p:cNvSpPr>
          <p:nvPr>
            <p:ph idx="1"/>
          </p:nvPr>
        </p:nvSpPr>
        <p:spPr>
          <a:xfrm>
            <a:off x="1371599" y="2318197"/>
            <a:ext cx="9724031" cy="3683358"/>
          </a:xfrm>
        </p:spPr>
        <p:txBody>
          <a:bodyPr anchor="ctr">
            <a:normAutofit/>
          </a:bodyPr>
          <a:lstStyle/>
          <a:p>
            <a:pPr marL="0" indent="0">
              <a:buNone/>
            </a:pPr>
            <a:r>
              <a:rPr lang="en-US" sz="2000" dirty="0"/>
              <a:t>(5) For applications subject to subsection (1) of this section, the local government: </a:t>
            </a:r>
          </a:p>
          <a:p>
            <a:pPr marL="0" indent="0">
              <a:buNone/>
            </a:pPr>
            <a:r>
              <a:rPr lang="en-US" sz="2000" dirty="0"/>
              <a:t>(a) May provide notice of the application </a:t>
            </a:r>
            <a:r>
              <a:rPr lang="en-US" sz="2000" b="1" dirty="0"/>
              <a:t>only to owners of record of property on the most recent property tax assessment roll where such property is located within 100 feet, or within 500 feet for developments of 20 units or more</a:t>
            </a:r>
            <a:r>
              <a:rPr lang="en-US" sz="2000" dirty="0"/>
              <a:t>, of the property that is the subject of the notice; </a:t>
            </a:r>
          </a:p>
          <a:p>
            <a:pPr marL="0" indent="0">
              <a:buNone/>
            </a:pPr>
            <a:r>
              <a:rPr lang="en-US" sz="2000" dirty="0"/>
              <a:t>(b) May not require a public hearing prior to making a decision on the application; and </a:t>
            </a:r>
          </a:p>
          <a:p>
            <a:pPr marL="0" indent="0">
              <a:buNone/>
            </a:pPr>
            <a:r>
              <a:rPr lang="en-US" sz="2000" dirty="0"/>
              <a:t>(c) May provide an opportunity for a local appeal </a:t>
            </a:r>
            <a:r>
              <a:rPr lang="en-US" sz="2000" b="1" dirty="0"/>
              <a:t>only to the applicant</a:t>
            </a:r>
            <a:r>
              <a:rPr lang="en-US" sz="2000" dirty="0"/>
              <a:t>. </a:t>
            </a:r>
          </a:p>
          <a:p>
            <a:pPr marL="0" indent="0">
              <a:buNone/>
            </a:pPr>
            <a:r>
              <a:rPr lang="en-US" sz="2000" dirty="0"/>
              <a:t>(6) Notwithstanding ORS 197.825, only the applicant may appeal a decision made under subsection (5) of this section to the Land Use Board of Appeals. SECTION 18. The amendments to ORS 197A.400 by section 17 of this 2026 Act become operative on July 1, 2026.</a:t>
            </a:r>
          </a:p>
        </p:txBody>
      </p:sp>
    </p:spTree>
    <p:extLst>
      <p:ext uri="{BB962C8B-B14F-4D97-AF65-F5344CB8AC3E}">
        <p14:creationId xmlns:p14="http://schemas.microsoft.com/office/powerpoint/2010/main" val="1245603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EAA63FC-3B0E-CD73-3C21-CEDBB5CFFA1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HB 3746 – Statute of Repose for Condos</a:t>
            </a:r>
          </a:p>
        </p:txBody>
      </p:sp>
      <p:sp>
        <p:nvSpPr>
          <p:cNvPr id="3" name="Content Placeholder 2">
            <a:extLst>
              <a:ext uri="{FF2B5EF4-FFF2-40B4-BE49-F238E27FC236}">
                <a16:creationId xmlns:a16="http://schemas.microsoft.com/office/drawing/2014/main" id="{E41EEA73-F2F7-4082-F6A9-4D80049E9060}"/>
              </a:ext>
            </a:extLst>
          </p:cNvPr>
          <p:cNvSpPr>
            <a:spLocks noGrp="1"/>
          </p:cNvSpPr>
          <p:nvPr>
            <p:ph idx="1"/>
          </p:nvPr>
        </p:nvSpPr>
        <p:spPr>
          <a:xfrm>
            <a:off x="1371599" y="2318197"/>
            <a:ext cx="9724031" cy="3683358"/>
          </a:xfrm>
        </p:spPr>
        <p:txBody>
          <a:bodyPr anchor="ctr">
            <a:normAutofit/>
          </a:bodyPr>
          <a:lstStyle/>
          <a:p>
            <a:pPr marL="0" indent="0">
              <a:buNone/>
            </a:pPr>
            <a:r>
              <a:rPr lang="en-US" sz="2000" dirty="0"/>
              <a:t>(4) Notwithstanding subsection (2) of this section, the period of limitation for a tort action by a homeowners association or association of unit owners arising from the defective construction, alteration or repair of a structure or unit is: (a) </a:t>
            </a:r>
            <a:r>
              <a:rPr lang="en-US" sz="2000" b="1" dirty="0"/>
              <a:t>Seven years </a:t>
            </a:r>
            <a:r>
              <a:rPr lang="en-US" sz="2000" dirty="0"/>
              <a:t>after substantial completion or abandonment of the construction, alteration or repair of the structure; or (b) If a construction defect described in this subsection is discovered more than six but less than seven years after substantial completion or abandonment, one year after discovery of the defect.</a:t>
            </a:r>
          </a:p>
        </p:txBody>
      </p:sp>
    </p:spTree>
    <p:extLst>
      <p:ext uri="{BB962C8B-B14F-4D97-AF65-F5344CB8AC3E}">
        <p14:creationId xmlns:p14="http://schemas.microsoft.com/office/powerpoint/2010/main" val="52562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FA5E68-FC8C-6623-CA9E-B688939EC5BA}"/>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SB 426 – Wage Theft</a:t>
            </a:r>
          </a:p>
        </p:txBody>
      </p:sp>
      <p:sp>
        <p:nvSpPr>
          <p:cNvPr id="3" name="Content Placeholder 2">
            <a:extLst>
              <a:ext uri="{FF2B5EF4-FFF2-40B4-BE49-F238E27FC236}">
                <a16:creationId xmlns:a16="http://schemas.microsoft.com/office/drawing/2014/main" id="{260FDA01-837F-5916-D617-BEE0D910DE5E}"/>
              </a:ext>
            </a:extLst>
          </p:cNvPr>
          <p:cNvSpPr>
            <a:spLocks noGrp="1"/>
          </p:cNvSpPr>
          <p:nvPr>
            <p:ph idx="1"/>
          </p:nvPr>
        </p:nvSpPr>
        <p:spPr>
          <a:xfrm>
            <a:off x="1371599" y="2318197"/>
            <a:ext cx="9724031" cy="3683358"/>
          </a:xfrm>
        </p:spPr>
        <p:txBody>
          <a:bodyPr anchor="ctr">
            <a:normAutofit/>
          </a:bodyPr>
          <a:lstStyle/>
          <a:p>
            <a:pPr marL="0" indent="0">
              <a:buNone/>
            </a:pPr>
            <a:r>
              <a:rPr lang="en-US" sz="2000" dirty="0"/>
              <a:t>(2) An </a:t>
            </a:r>
            <a:r>
              <a:rPr lang="en-US" sz="2000" b="1" dirty="0"/>
              <a:t>owner that enters into a construction contract with a direct contractor shall be jointly and severally liable with the direct contractor for any unpaid wages</a:t>
            </a:r>
            <a:r>
              <a:rPr lang="en-US" sz="2000" dirty="0"/>
              <a:t>, including fringe benefit contributions and penalties, owed to any unrepresented employee of the direct contractor and any unrepresented employee of a subcontractor at any tier for labor performed on a project within the scope of the construction contract.</a:t>
            </a:r>
          </a:p>
        </p:txBody>
      </p:sp>
    </p:spTree>
    <p:extLst>
      <p:ext uri="{BB962C8B-B14F-4D97-AF65-F5344CB8AC3E}">
        <p14:creationId xmlns:p14="http://schemas.microsoft.com/office/powerpoint/2010/main" val="744177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776405-00A9-1426-9ED0-4D35E2F86CE3}"/>
              </a:ext>
            </a:extLst>
          </p:cNvPr>
          <p:cNvSpPr>
            <a:spLocks noGrp="1"/>
          </p:cNvSpPr>
          <p:nvPr>
            <p:ph type="title"/>
          </p:nvPr>
        </p:nvSpPr>
        <p:spPr>
          <a:xfrm>
            <a:off x="1383564" y="348865"/>
            <a:ext cx="9718111" cy="1576446"/>
          </a:xfrm>
        </p:spPr>
        <p:txBody>
          <a:bodyPr anchor="ctr">
            <a:normAutofit/>
          </a:bodyPr>
          <a:lstStyle/>
          <a:p>
            <a:r>
              <a:rPr lang="en-US" sz="4000" dirty="0">
                <a:solidFill>
                  <a:srgbClr val="FFFFFF"/>
                </a:solidFill>
              </a:rPr>
              <a:t>SB 1566 – Prevail Affordable Projects</a:t>
            </a:r>
          </a:p>
        </p:txBody>
      </p:sp>
      <p:graphicFrame>
        <p:nvGraphicFramePr>
          <p:cNvPr id="5" name="Content Placeholder 2">
            <a:extLst>
              <a:ext uri="{FF2B5EF4-FFF2-40B4-BE49-F238E27FC236}">
                <a16:creationId xmlns:a16="http://schemas.microsoft.com/office/drawing/2014/main" id="{80135977-44CD-5E0D-F35D-B6FD0A4993EB}"/>
              </a:ext>
            </a:extLst>
          </p:cNvPr>
          <p:cNvGraphicFramePr>
            <a:graphicFrameLocks noGrp="1"/>
          </p:cNvGraphicFramePr>
          <p:nvPr>
            <p:ph idx="1"/>
            <p:extLst>
              <p:ext uri="{D42A27DB-BD31-4B8C-83A1-F6EECF244321}">
                <p14:modId xmlns:p14="http://schemas.microsoft.com/office/powerpoint/2010/main" val="269472035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7736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D2AC653-8328-C024-23CC-1187028FE5E8}"/>
              </a:ext>
            </a:extLst>
          </p:cNvPr>
          <p:cNvSpPr>
            <a:spLocks noGrp="1"/>
          </p:cNvSpPr>
          <p:nvPr>
            <p:ph type="title"/>
          </p:nvPr>
        </p:nvSpPr>
        <p:spPr>
          <a:xfrm>
            <a:off x="838200" y="3905833"/>
            <a:ext cx="4215063" cy="2398713"/>
          </a:xfrm>
        </p:spPr>
        <p:txBody>
          <a:bodyPr>
            <a:normAutofit/>
          </a:bodyPr>
          <a:lstStyle/>
          <a:p>
            <a:r>
              <a:rPr lang="en-US" dirty="0"/>
              <a:t>How did we get here and where do we go? </a:t>
            </a:r>
          </a:p>
        </p:txBody>
      </p:sp>
      <p:pic>
        <p:nvPicPr>
          <p:cNvPr id="5" name="Picture 4">
            <a:extLst>
              <a:ext uri="{FF2B5EF4-FFF2-40B4-BE49-F238E27FC236}">
                <a16:creationId xmlns:a16="http://schemas.microsoft.com/office/drawing/2014/main" id="{C1DC96B5-2DEF-F7AE-D293-BCE31943F189}"/>
              </a:ext>
            </a:extLst>
          </p:cNvPr>
          <p:cNvPicPr>
            <a:picLocks noChangeAspect="1"/>
          </p:cNvPicPr>
          <p:nvPr/>
        </p:nvPicPr>
        <p:blipFill>
          <a:blip r:embed="rId2"/>
          <a:stretch>
            <a:fillRect/>
          </a:stretch>
        </p:blipFill>
        <p:spPr>
          <a:xfrm>
            <a:off x="1158955" y="701815"/>
            <a:ext cx="9875259" cy="2172556"/>
          </a:xfrm>
          <a:prstGeom prst="rect">
            <a:avLst/>
          </a:prstGeom>
        </p:spPr>
      </p:pic>
      <p:sp>
        <p:nvSpPr>
          <p:cNvPr id="3" name="Content Placeholder 2">
            <a:extLst>
              <a:ext uri="{FF2B5EF4-FFF2-40B4-BE49-F238E27FC236}">
                <a16:creationId xmlns:a16="http://schemas.microsoft.com/office/drawing/2014/main" id="{965B3AD2-81EF-621B-F0CA-2BC317B3EBA4}"/>
              </a:ext>
            </a:extLst>
          </p:cNvPr>
          <p:cNvSpPr>
            <a:spLocks noGrp="1"/>
          </p:cNvSpPr>
          <p:nvPr>
            <p:ph idx="1"/>
          </p:nvPr>
        </p:nvSpPr>
        <p:spPr>
          <a:xfrm>
            <a:off x="5630779" y="3884452"/>
            <a:ext cx="5723021" cy="2398713"/>
          </a:xfrm>
        </p:spPr>
        <p:txBody>
          <a:bodyPr anchor="ctr">
            <a:normAutofit/>
          </a:bodyPr>
          <a:lstStyle/>
          <a:p>
            <a:r>
              <a:rPr lang="en-US" sz="2000" dirty="0"/>
              <a:t>2023, Executive Order 23-04, established Housing Production Advisory Council, goal of 36,000 homes per year for current and future needs.</a:t>
            </a:r>
          </a:p>
          <a:p>
            <a:r>
              <a:rPr lang="en-US" sz="2000" dirty="0"/>
              <a:t>Current projections (12/03/2025), 29,522 per year for the next decade (move the goal posts).  </a:t>
            </a:r>
          </a:p>
        </p:txBody>
      </p:sp>
    </p:spTree>
    <p:extLst>
      <p:ext uri="{BB962C8B-B14F-4D97-AF65-F5344CB8AC3E}">
        <p14:creationId xmlns:p14="http://schemas.microsoft.com/office/powerpoint/2010/main" val="1590893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E8145D-3129-CB59-C3D6-6061A14B2786}"/>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2200" kern="1200">
                <a:solidFill>
                  <a:schemeClr val="bg1"/>
                </a:solidFill>
                <a:latin typeface="+mj-lt"/>
                <a:ea typeface="+mj-ea"/>
                <a:cs typeface="+mj-cs"/>
              </a:rPr>
              <a:t>Housing and Community Services Department – 2025 Annual Performance Progress Report</a:t>
            </a:r>
          </a:p>
        </p:txBody>
      </p:sp>
      <p:pic>
        <p:nvPicPr>
          <p:cNvPr id="5" name="Content Placeholder 4">
            <a:extLst>
              <a:ext uri="{FF2B5EF4-FFF2-40B4-BE49-F238E27FC236}">
                <a16:creationId xmlns:a16="http://schemas.microsoft.com/office/drawing/2014/main" id="{604E9F70-12CD-5B8A-2689-989694C02BD2}"/>
              </a:ext>
            </a:extLst>
          </p:cNvPr>
          <p:cNvPicPr>
            <a:picLocks noGrp="1" noChangeAspect="1"/>
          </p:cNvPicPr>
          <p:nvPr>
            <p:ph idx="1"/>
          </p:nvPr>
        </p:nvPicPr>
        <p:blipFill>
          <a:blip r:embed="rId3"/>
          <a:stretch>
            <a:fillRect/>
          </a:stretch>
        </p:blipFill>
        <p:spPr>
          <a:xfrm>
            <a:off x="949327" y="1627602"/>
            <a:ext cx="10293346" cy="4992273"/>
          </a:xfrm>
          <a:prstGeom prst="rect">
            <a:avLst/>
          </a:prstGeom>
        </p:spPr>
      </p:pic>
    </p:spTree>
    <p:extLst>
      <p:ext uri="{BB962C8B-B14F-4D97-AF65-F5344CB8AC3E}">
        <p14:creationId xmlns:p14="http://schemas.microsoft.com/office/powerpoint/2010/main" val="3377925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31A8C6-3924-61F7-52DF-CD882A714DA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What is the best we have done? </a:t>
            </a:r>
          </a:p>
        </p:txBody>
      </p:sp>
      <p:pic>
        <p:nvPicPr>
          <p:cNvPr id="5" name="Content Placeholder 4">
            <a:extLst>
              <a:ext uri="{FF2B5EF4-FFF2-40B4-BE49-F238E27FC236}">
                <a16:creationId xmlns:a16="http://schemas.microsoft.com/office/drawing/2014/main" id="{251E7238-F9E2-3356-4393-8AD45EEE4C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3467" y="2018465"/>
            <a:ext cx="10905066" cy="3707722"/>
          </a:xfrm>
          <a:prstGeom prst="rect">
            <a:avLst/>
          </a:prstGeom>
        </p:spPr>
      </p:pic>
    </p:spTree>
    <p:extLst>
      <p:ext uri="{BB962C8B-B14F-4D97-AF65-F5344CB8AC3E}">
        <p14:creationId xmlns:p14="http://schemas.microsoft.com/office/powerpoint/2010/main" val="950525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059" name="Rectangle 2058">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1" name="Rectangle 206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3" name="Rectangle 2062">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5" name="Rectangle 2064">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D116C6-DFD6-30D8-6D55-B55EA17A854C}"/>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3100" dirty="0">
                <a:solidFill>
                  <a:srgbClr val="FFFFFF"/>
                </a:solidFill>
              </a:rPr>
              <a:t>Who is doing it right and what can we learn?</a:t>
            </a:r>
          </a:p>
        </p:txBody>
      </p:sp>
      <p:pic>
        <p:nvPicPr>
          <p:cNvPr id="2050" name="Picture 2" descr="Line chart comparing median apartment rents for all unit sizes in Austin, Texas, and the US from 2017 to 2026. Austin rents rise from $1,167 in 2017 to a peak of about $1,630 in 2022, then fall sharply to $1,274 in 2026. US rents rise from $1,069 in 2017 to about $1,440 in 2022-23, then ease down to $1,363 in 2026. Austin starts above the national median but ends below it after a steeper decline.">
            <a:extLst>
              <a:ext uri="{FF2B5EF4-FFF2-40B4-BE49-F238E27FC236}">
                <a16:creationId xmlns:a16="http://schemas.microsoft.com/office/drawing/2014/main" id="{508DF096-0935-41D4-C99C-E4A9D11BD46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715748" y="2480572"/>
            <a:ext cx="5131088" cy="33993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onut chart showing the types of new homes added in Austin since 2015. Large apartment buildings make up 47% of new homes, single-family detached homes 25%, medium apartment buildings 11%, townhomes 7%, small apartment buildings 7%, and plexes 3%. The chart shows that while large apartment buildings account for the biggest share, more than half of new homes came from other housing types.">
            <a:extLst>
              <a:ext uri="{FF2B5EF4-FFF2-40B4-BE49-F238E27FC236}">
                <a16:creationId xmlns:a16="http://schemas.microsoft.com/office/drawing/2014/main" id="{99EE48BB-9660-4960-7366-2DDCF39394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45165" y="2217815"/>
            <a:ext cx="4582041" cy="3997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931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Rectangle 103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Freeform: Shape 103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CD6A24-2350-E84F-F688-A6F346597AC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National Snapshot</a:t>
            </a:r>
          </a:p>
        </p:txBody>
      </p:sp>
      <p:pic>
        <p:nvPicPr>
          <p:cNvPr id="1026" name="Picture 2" descr="new apartments in lease-up">
            <a:extLst>
              <a:ext uri="{FF2B5EF4-FFF2-40B4-BE49-F238E27FC236}">
                <a16:creationId xmlns:a16="http://schemas.microsoft.com/office/drawing/2014/main" id="{878BA3F9-5064-E3A2-AFC6-5B52DD4B833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502428" y="1432887"/>
            <a:ext cx="7225748" cy="399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087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08DA13-6D1B-0E08-E13A-01B3DC6CA2DC}"/>
              </a:ext>
              <a:ext uri="{C183D7F6-B498-43B3-948B-1728B52AA6E4}">
                <adec:decorative xmlns:adec="http://schemas.microsoft.com/office/drawing/2017/decorative" val="1"/>
              </a:ext>
            </a:extLst>
          </p:cNvPr>
          <p:cNvSpPr/>
          <p:nvPr/>
        </p:nvSpPr>
        <p:spPr>
          <a:xfrm>
            <a:off x="1735211" y="2475915"/>
            <a:ext cx="8721578" cy="2152356"/>
          </a:xfrm>
          <a:prstGeom prst="rect">
            <a:avLst/>
          </a:prstGeom>
          <a:solidFill>
            <a:srgbClr val="61A9D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EB0434-A01D-B79C-FEC9-A4FC7F7636FB}"/>
              </a:ext>
            </a:extLst>
          </p:cNvPr>
          <p:cNvSpPr>
            <a:spLocks noGrp="1"/>
          </p:cNvSpPr>
          <p:nvPr>
            <p:ph type="ctrTitle"/>
          </p:nvPr>
        </p:nvSpPr>
        <p:spPr>
          <a:xfrm>
            <a:off x="1223889" y="1214438"/>
            <a:ext cx="9744222" cy="2387600"/>
          </a:xfrm>
        </p:spPr>
        <p:txBody>
          <a:bodyPr>
            <a:normAutofit/>
          </a:bodyPr>
          <a:lstStyle/>
          <a:p>
            <a:r>
              <a:rPr lang="en-US" sz="4800" b="1" dirty="0">
                <a:solidFill>
                  <a:srgbClr val="333E48"/>
                </a:solidFill>
                <a:latin typeface="Georgia" panose="02040502050405020303" pitchFamily="18" charset="0"/>
              </a:rPr>
              <a:t>Clackamas County</a:t>
            </a:r>
          </a:p>
        </p:txBody>
      </p:sp>
      <p:sp>
        <p:nvSpPr>
          <p:cNvPr id="3" name="Subtitle 2">
            <a:extLst>
              <a:ext uri="{FF2B5EF4-FFF2-40B4-BE49-F238E27FC236}">
                <a16:creationId xmlns:a16="http://schemas.microsoft.com/office/drawing/2014/main" id="{CD822BF4-086E-55D3-EF1D-24C476CDF20B}"/>
              </a:ext>
            </a:extLst>
          </p:cNvPr>
          <p:cNvSpPr>
            <a:spLocks noGrp="1"/>
          </p:cNvSpPr>
          <p:nvPr>
            <p:ph type="subTitle" idx="1"/>
          </p:nvPr>
        </p:nvSpPr>
        <p:spPr>
          <a:xfrm>
            <a:off x="1524000" y="3602038"/>
            <a:ext cx="9144000" cy="1482724"/>
          </a:xfrm>
        </p:spPr>
        <p:txBody>
          <a:bodyPr>
            <a:normAutofit/>
          </a:bodyPr>
          <a:lstStyle/>
          <a:p>
            <a:r>
              <a:rPr lang="en-US" sz="2800" dirty="0">
                <a:solidFill>
                  <a:srgbClr val="333E48"/>
                </a:solidFill>
                <a:latin typeface="Arial" panose="020B0604020202020204" pitchFamily="34" charset="0"/>
                <a:cs typeface="Arial" panose="020B0604020202020204" pitchFamily="34" charset="0"/>
              </a:rPr>
              <a:t>Supporting Housing Production and Meeting State Housing Mandates</a:t>
            </a:r>
          </a:p>
        </p:txBody>
      </p:sp>
      <p:pic>
        <p:nvPicPr>
          <p:cNvPr id="5" name="Picture 4" descr="This is the Clackamas County logo with a transparent background. The slide background is a photo of Mt Hood with its reflection in the water.">
            <a:extLst>
              <a:ext uri="{FF2B5EF4-FFF2-40B4-BE49-F238E27FC236}">
                <a16:creationId xmlns:a16="http://schemas.microsoft.com/office/drawing/2014/main" id="{62CD0F70-C749-8BB8-21E3-EE36579F541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42016" y="479212"/>
            <a:ext cx="4307967" cy="735226"/>
          </a:xfrm>
          <a:prstGeom prst="rect">
            <a:avLst/>
          </a:prstGeom>
        </p:spPr>
      </p:pic>
      <p:sp>
        <p:nvSpPr>
          <p:cNvPr id="4" name="Rectangle 3">
            <a:extLst>
              <a:ext uri="{FF2B5EF4-FFF2-40B4-BE49-F238E27FC236}">
                <a16:creationId xmlns:a16="http://schemas.microsoft.com/office/drawing/2014/main" id="{BFA810F6-5230-5413-41DA-EF8C18CFAEC6}"/>
              </a:ext>
              <a:ext uri="{C183D7F6-B498-43B3-948B-1728B52AA6E4}">
                <adec:decorative xmlns:adec="http://schemas.microsoft.com/office/drawing/2017/decorative" val="1"/>
              </a:ext>
            </a:extLst>
          </p:cNvPr>
          <p:cNvSpPr/>
          <p:nvPr/>
        </p:nvSpPr>
        <p:spPr>
          <a:xfrm>
            <a:off x="128588" y="123824"/>
            <a:ext cx="11934825" cy="6607969"/>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EA50610-6DEC-1AB7-F99E-BE13F4BC0800}"/>
              </a:ext>
              <a:ext uri="{C183D7F6-B498-43B3-948B-1728B52AA6E4}">
                <adec:decorative xmlns:adec="http://schemas.microsoft.com/office/drawing/2017/decorative" val="1"/>
              </a:ext>
            </a:extLst>
          </p:cNvPr>
          <p:cNvSpPr/>
          <p:nvPr/>
        </p:nvSpPr>
        <p:spPr>
          <a:xfrm>
            <a:off x="1827610" y="2565400"/>
            <a:ext cx="8536781" cy="1970881"/>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7900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96472-88F6-C5A3-2E99-5FD1CC20B8FC}"/>
              </a:ext>
            </a:extLst>
          </p:cNvPr>
          <p:cNvSpPr>
            <a:spLocks noGrp="1"/>
          </p:cNvSpPr>
          <p:nvPr>
            <p:ph type="title"/>
          </p:nvPr>
        </p:nvSpPr>
        <p:spPr>
          <a:xfrm>
            <a:off x="429453" y="123825"/>
            <a:ext cx="5666547" cy="1972578"/>
          </a:xfrm>
        </p:spPr>
        <p:txBody>
          <a:bodyPr anchor="b">
            <a:noAutofit/>
          </a:bodyPr>
          <a:lstStyle/>
          <a:p>
            <a:r>
              <a:rPr lang="en-US" sz="3600" dirty="0">
                <a:solidFill>
                  <a:srgbClr val="61A9D6"/>
                </a:solidFill>
                <a:latin typeface="Georgia" panose="02040502050405020303" pitchFamily="18" charset="0"/>
              </a:rPr>
              <a:t>Clackamas County’s approach to housing planning and production</a:t>
            </a:r>
            <a:endParaRPr lang="en-US" sz="3600" dirty="0">
              <a:latin typeface="Georgia" panose="02040502050405020303" pitchFamily="18" charset="0"/>
            </a:endParaRPr>
          </a:p>
        </p:txBody>
      </p:sp>
      <p:sp>
        <p:nvSpPr>
          <p:cNvPr id="102" name="Content Placeholder 2">
            <a:extLst>
              <a:ext uri="{FF2B5EF4-FFF2-40B4-BE49-F238E27FC236}">
                <a16:creationId xmlns:a16="http://schemas.microsoft.com/office/drawing/2014/main" id="{67FE0E38-4687-FDE4-BF5E-FCBBBE5E7CCA}"/>
              </a:ext>
            </a:extLst>
          </p:cNvPr>
          <p:cNvSpPr>
            <a:spLocks noGrp="1"/>
          </p:cNvSpPr>
          <p:nvPr>
            <p:ph idx="1"/>
          </p:nvPr>
        </p:nvSpPr>
        <p:spPr>
          <a:xfrm>
            <a:off x="429453" y="2339538"/>
            <a:ext cx="5844738" cy="3647710"/>
          </a:xfrm>
        </p:spPr>
        <p:txBody>
          <a:bodyPr>
            <a:normAutofit/>
          </a:bodyPr>
          <a:lstStyle/>
          <a:p>
            <a:pPr marL="0" indent="0">
              <a:lnSpc>
                <a:spcPct val="110000"/>
              </a:lnSpc>
              <a:buNone/>
            </a:pPr>
            <a:r>
              <a:rPr lang="en-US" sz="2400" dirty="0">
                <a:latin typeface="Arial" panose="020B0604020202020204" pitchFamily="34" charset="0"/>
                <a:cs typeface="Arial" panose="020B0604020202020204" pitchFamily="34" charset="0"/>
              </a:rPr>
              <a:t>The County is invested in supporting housing production.  Planning and Zoning division is working diligently to facilitate housing development and remove barriers to it.</a:t>
            </a:r>
          </a:p>
        </p:txBody>
      </p:sp>
      <p:pic>
        <p:nvPicPr>
          <p:cNvPr id="51" name="Picture 50" descr="This is a generic drawing of lot lines along a road with a cityscape in the foreground; a hand is holding a red pencil against the cityscape to illustrate land planning.">
            <a:extLst>
              <a:ext uri="{FF2B5EF4-FFF2-40B4-BE49-F238E27FC236}">
                <a16:creationId xmlns:a16="http://schemas.microsoft.com/office/drawing/2014/main" id="{6B2FF430-A945-DED3-A712-B495BE2DF2C1}"/>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l="36138" r="8708" b="-1"/>
          <a:stretch>
            <a:fillRect/>
          </a:stretch>
        </p:blipFill>
        <p:spPr>
          <a:xfrm>
            <a:off x="6525453" y="10"/>
            <a:ext cx="5666547" cy="6857990"/>
          </a:xfrm>
          <a:prstGeom prst="rect">
            <a:avLst/>
          </a:prstGeom>
        </p:spPr>
      </p:pic>
      <p:sp>
        <p:nvSpPr>
          <p:cNvPr id="52" name="Rectangle 51">
            <a:extLst>
              <a:ext uri="{FF2B5EF4-FFF2-40B4-BE49-F238E27FC236}">
                <a16:creationId xmlns:a16="http://schemas.microsoft.com/office/drawing/2014/main" id="{A58B9072-CB9B-0AF8-70F1-C8A3C4D2058F}"/>
              </a:ext>
              <a:ext uri="{C183D7F6-B498-43B3-948B-1728B52AA6E4}">
                <adec:decorative xmlns:adec="http://schemas.microsoft.com/office/drawing/2017/decorative" val="1"/>
              </a:ext>
            </a:extLst>
          </p:cNvPr>
          <p:cNvSpPr/>
          <p:nvPr/>
        </p:nvSpPr>
        <p:spPr>
          <a:xfrm>
            <a:off x="130175" y="123824"/>
            <a:ext cx="6263481" cy="6607969"/>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6" name="Straight Connector 85">
            <a:extLst>
              <a:ext uri="{FF2B5EF4-FFF2-40B4-BE49-F238E27FC236}">
                <a16:creationId xmlns:a16="http://schemas.microsoft.com/office/drawing/2014/main" id="{C9DE4A29-4AB6-5658-226F-8CA536D454BE}"/>
              </a:ext>
              <a:ext uri="{C183D7F6-B498-43B3-948B-1728B52AA6E4}">
                <adec:decorative xmlns:adec="http://schemas.microsoft.com/office/drawing/2017/decorative" val="1"/>
              </a:ext>
            </a:extLst>
          </p:cNvPr>
          <p:cNvCxnSpPr>
            <a:cxnSpLocks/>
          </p:cNvCxnSpPr>
          <p:nvPr/>
        </p:nvCxnSpPr>
        <p:spPr>
          <a:xfrm>
            <a:off x="657225" y="2200275"/>
            <a:ext cx="5067300" cy="0"/>
          </a:xfrm>
          <a:prstGeom prst="line">
            <a:avLst/>
          </a:prstGeom>
          <a:ln w="19050">
            <a:solidFill>
              <a:srgbClr val="34B14A"/>
            </a:solidFill>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877266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4ABF3-5CD0-74C5-FBCE-6C4D0701858C}"/>
              </a:ext>
            </a:extLst>
          </p:cNvPr>
          <p:cNvSpPr>
            <a:spLocks noGrp="1"/>
          </p:cNvSpPr>
          <p:nvPr>
            <p:ph type="title"/>
          </p:nvPr>
        </p:nvSpPr>
        <p:spPr>
          <a:xfrm>
            <a:off x="839788" y="457200"/>
            <a:ext cx="4844039" cy="1600200"/>
          </a:xfrm>
        </p:spPr>
        <p:txBody>
          <a:bodyPr>
            <a:normAutofit/>
          </a:bodyPr>
          <a:lstStyle/>
          <a:p>
            <a:r>
              <a:rPr lang="en-US" sz="3600" dirty="0"/>
              <a:t>County’s housing production projects:</a:t>
            </a:r>
          </a:p>
        </p:txBody>
      </p:sp>
      <p:pic>
        <p:nvPicPr>
          <p:cNvPr id="8" name="Picture Placeholder 7">
            <a:extLst>
              <a:ext uri="{FF2B5EF4-FFF2-40B4-BE49-F238E27FC236}">
                <a16:creationId xmlns:a16="http://schemas.microsoft.com/office/drawing/2014/main" id="{74BD6F86-E5D1-0965-3B2B-200B87C86A4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637" r="7637"/>
          <a:stretch>
            <a:fillRect/>
          </a:stretch>
        </p:blipFill>
        <p:spPr>
          <a:xfrm>
            <a:off x="5891212" y="987425"/>
            <a:ext cx="5464175" cy="4873625"/>
          </a:xfrm>
          <a:prstGeom prst="rect">
            <a:avLst/>
          </a:prstGeom>
        </p:spPr>
      </p:pic>
      <p:sp>
        <p:nvSpPr>
          <p:cNvPr id="3" name="Content Placeholder 2">
            <a:extLst>
              <a:ext uri="{FF2B5EF4-FFF2-40B4-BE49-F238E27FC236}">
                <a16:creationId xmlns:a16="http://schemas.microsoft.com/office/drawing/2014/main" id="{3EBFCF6E-597F-F173-5025-786CD3E8FE49}"/>
              </a:ext>
            </a:extLst>
          </p:cNvPr>
          <p:cNvSpPr>
            <a:spLocks noGrp="1"/>
          </p:cNvSpPr>
          <p:nvPr>
            <p:ph type="body" sz="half" idx="2"/>
          </p:nvPr>
        </p:nvSpPr>
        <p:spPr>
          <a:xfrm>
            <a:off x="713222" y="2254827"/>
            <a:ext cx="5051424" cy="3811588"/>
          </a:xfrm>
        </p:spPr>
        <p:txBody>
          <a:bodyPr>
            <a:normAutofit/>
          </a:bodyPr>
          <a:lstStyle/>
          <a:p>
            <a:pPr marL="457200" indent="-457200">
              <a:buFont typeface="+mj-lt"/>
              <a:buAutoNum type="arabicPeriod"/>
            </a:pPr>
            <a:endParaRPr lang="en-US" sz="2400" dirty="0">
              <a:latin typeface="Arial" panose="020B0604020202020204" pitchFamily="34" charset="0"/>
              <a:cs typeface="Arial" panose="020B0604020202020204" pitchFamily="34" charset="0"/>
            </a:endParaRPr>
          </a:p>
          <a:p>
            <a:pPr marL="457200" indent="-457200">
              <a:buFont typeface="+mj-lt"/>
              <a:buAutoNum type="arabicPeriod"/>
            </a:pPr>
            <a:r>
              <a:rPr lang="en-US" sz="2400" dirty="0">
                <a:latin typeface="Arial" panose="020B0604020202020204" pitchFamily="34" charset="0"/>
                <a:cs typeface="Arial" panose="020B0604020202020204" pitchFamily="34" charset="0"/>
              </a:rPr>
              <a:t>2020-2023: Housing Strategies Project:</a:t>
            </a:r>
          </a:p>
          <a:p>
            <a:pPr marL="800100" lvl="1"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Phase 1 – Increase density and change parking requirements</a:t>
            </a:r>
          </a:p>
          <a:p>
            <a:pPr marL="800100" lvl="1"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Phase 2 – Allows duplexes, triplexes, cottage clusters, etc.</a:t>
            </a:r>
            <a:endParaRPr lang="en-US" sz="1600" dirty="0">
              <a:latin typeface="Arial" panose="020B0604020202020204" pitchFamily="34" charset="0"/>
              <a:cs typeface="Arial" panose="020B0604020202020204" pitchFamily="34" charset="0"/>
            </a:endParaRPr>
          </a:p>
          <a:p>
            <a:pPr marL="1371600" lvl="3" indent="0">
              <a:buNone/>
            </a:pPr>
            <a:endParaRPr lang="en-US" sz="1400" dirty="0">
              <a:latin typeface="Arial" panose="020B0604020202020204" pitchFamily="34" charset="0"/>
              <a:cs typeface="Arial" panose="020B0604020202020204" pitchFamily="34" charset="0"/>
            </a:endParaRPr>
          </a:p>
          <a:p>
            <a:pPr marL="0" indent="0">
              <a:buNone/>
            </a:pPr>
            <a:endParaRPr lang="en-US" dirty="0"/>
          </a:p>
        </p:txBody>
      </p:sp>
      <p:cxnSp>
        <p:nvCxnSpPr>
          <p:cNvPr id="4" name="Straight Connector 3">
            <a:extLst>
              <a:ext uri="{FF2B5EF4-FFF2-40B4-BE49-F238E27FC236}">
                <a16:creationId xmlns:a16="http://schemas.microsoft.com/office/drawing/2014/main" id="{59D41C99-E35D-E5B8-1319-B6D4D449CDDE}"/>
              </a:ext>
              <a:ext uri="{C183D7F6-B498-43B3-948B-1728B52AA6E4}">
                <adec:decorative xmlns:adec="http://schemas.microsoft.com/office/drawing/2017/decorative" val="1"/>
              </a:ext>
            </a:extLst>
          </p:cNvPr>
          <p:cNvCxnSpPr>
            <a:cxnSpLocks/>
          </p:cNvCxnSpPr>
          <p:nvPr/>
        </p:nvCxnSpPr>
        <p:spPr>
          <a:xfrm>
            <a:off x="839788" y="2086391"/>
            <a:ext cx="4933373" cy="0"/>
          </a:xfrm>
          <a:prstGeom prst="line">
            <a:avLst/>
          </a:prstGeom>
          <a:ln w="19050">
            <a:solidFill>
              <a:srgbClr val="34B14A"/>
            </a:solidFill>
          </a:ln>
        </p:spPr>
        <p:style>
          <a:lnRef idx="2">
            <a:schemeClr val="accent4"/>
          </a:lnRef>
          <a:fillRef idx="0">
            <a:schemeClr val="accent4"/>
          </a:fillRef>
          <a:effectRef idx="1">
            <a:schemeClr val="accent4"/>
          </a:effectRef>
          <a:fontRef idx="minor">
            <a:schemeClr val="tx1"/>
          </a:fontRef>
        </p:style>
      </p:cxnSp>
      <p:sp>
        <p:nvSpPr>
          <p:cNvPr id="6" name="Rectangle 5">
            <a:extLst>
              <a:ext uri="{FF2B5EF4-FFF2-40B4-BE49-F238E27FC236}">
                <a16:creationId xmlns:a16="http://schemas.microsoft.com/office/drawing/2014/main" id="{BD8BC234-B67D-3E24-ABCF-A78595644B5C}"/>
              </a:ext>
              <a:ext uri="{C183D7F6-B498-43B3-948B-1728B52AA6E4}">
                <adec:decorative xmlns:adec="http://schemas.microsoft.com/office/drawing/2017/decorative" val="1"/>
              </a:ext>
            </a:extLst>
          </p:cNvPr>
          <p:cNvSpPr/>
          <p:nvPr/>
        </p:nvSpPr>
        <p:spPr>
          <a:xfrm>
            <a:off x="130175" y="123824"/>
            <a:ext cx="11939905" cy="6607969"/>
          </a:xfrm>
          <a:prstGeom prst="rect">
            <a:avLst/>
          </a:prstGeom>
          <a:noFill/>
          <a:ln w="38100">
            <a:solidFill>
              <a:schemeClr val="tx1">
                <a:alpha val="2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76290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1730</TotalTime>
  <Words>2525</Words>
  <Application>Microsoft Office PowerPoint</Application>
  <PresentationFormat>Widescreen</PresentationFormat>
  <Paragraphs>258</Paragraphs>
  <Slides>30</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Aptos</vt:lpstr>
      <vt:lpstr>Aptos Display</vt:lpstr>
      <vt:lpstr>Arial</vt:lpstr>
      <vt:lpstr>Arial Black</vt:lpstr>
      <vt:lpstr>Calibri</vt:lpstr>
      <vt:lpstr>Georgia</vt:lpstr>
      <vt:lpstr>Office Theme</vt:lpstr>
      <vt:lpstr>Housing: Density or Sprawl, pick one. </vt:lpstr>
      <vt:lpstr>What are we going to discuss today? </vt:lpstr>
      <vt:lpstr>How did we get here and where do we go? </vt:lpstr>
      <vt:lpstr>What is the best we have done? </vt:lpstr>
      <vt:lpstr>Who is doing it right and what can we learn?</vt:lpstr>
      <vt:lpstr>National Snapshot</vt:lpstr>
      <vt:lpstr>Clackamas County</vt:lpstr>
      <vt:lpstr>Clackamas County’s approach to housing planning and production</vt:lpstr>
      <vt:lpstr>County’s housing production projects:</vt:lpstr>
      <vt:lpstr>County’s housing production projects (continued):</vt:lpstr>
      <vt:lpstr>County’s housing production projects (continued):</vt:lpstr>
      <vt:lpstr>Clackamas County Housing Developments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About the HBA</vt:lpstr>
      <vt:lpstr>HBA Policy Priorities</vt:lpstr>
      <vt:lpstr>Land Supply &amp; Planning Timelines</vt:lpstr>
      <vt:lpstr>Cost: Total Single Family SDCs 2016 vs. 2026</vt:lpstr>
      <vt:lpstr>Legislation and Policies to Watch</vt:lpstr>
      <vt:lpstr>Climate Friendly and Equitable Communities (CFEC) – Department of Land Conservation and Development (DLCD)</vt:lpstr>
      <vt:lpstr>HB 4037 – Review of Housing Applications (ORS 197A.400)</vt:lpstr>
      <vt:lpstr>HB 3746 – Statute of Repose for Condos</vt:lpstr>
      <vt:lpstr>SB 426 – Wage Theft</vt:lpstr>
      <vt:lpstr>SB 1566 – Prevail Affordable Projects</vt:lpstr>
      <vt:lpstr>Housing and Community Services Department – 2025 Annual Performance Progress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Seth Henderson</dc:creator>
  <cp:lastModifiedBy>Seth Henderson</cp:lastModifiedBy>
  <cp:revision>2</cp:revision>
  <dcterms:created xsi:type="dcterms:W3CDTF">2025-05-21T13:55:09Z</dcterms:created>
  <dcterms:modified xsi:type="dcterms:W3CDTF">2026-04-28T00:42:51Z</dcterms:modified>
</cp:coreProperties>
</file>